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6261" y="0"/>
            <a:ext cx="8671737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3067050"/>
            <a:ext cx="7607859" cy="42332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49675" y="571500"/>
            <a:ext cx="1262539" cy="8707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800" y="522605"/>
            <a:ext cx="17170400" cy="111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49675" y="571500"/>
            <a:ext cx="1262539" cy="8707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D6EA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2869490"/>
            <a:ext cx="8664722" cy="684600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6394" y="2869490"/>
            <a:ext cx="8300105" cy="35627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49675" y="571500"/>
            <a:ext cx="1262539" cy="8707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4044" y="3764691"/>
            <a:ext cx="223045" cy="2181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4044" y="4588561"/>
            <a:ext cx="223045" cy="2181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4044" y="4994675"/>
            <a:ext cx="223045" cy="21817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4044" y="5403996"/>
            <a:ext cx="223045" cy="21817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4044" y="5831616"/>
            <a:ext cx="223045" cy="2181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D6EA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06450" y="2790968"/>
            <a:ext cx="7343775" cy="5266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D6EA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651344" y="3011944"/>
            <a:ext cx="6405880" cy="6583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D6EA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D6EA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00679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219" y="2771775"/>
            <a:ext cx="6348885" cy="437853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7375" y="0"/>
            <a:ext cx="8810624" cy="10286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275" y="7800975"/>
            <a:ext cx="1343024" cy="1343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00" y="413944"/>
            <a:ext cx="13056869" cy="2414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rgbClr val="0D6EA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4100" y="2451989"/>
            <a:ext cx="16179800" cy="669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4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4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hyperlink" Target="mailto:info@semya2024.ru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4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7726" y="9333230"/>
            <a:ext cx="14782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" b="1">
                <a:solidFill>
                  <a:srgbClr val="FFFFFF"/>
                </a:solidFill>
                <a:latin typeface="Arial"/>
                <a:cs typeface="Arial"/>
              </a:rPr>
              <a:t>СЕМЬЯ2024.РФ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0096" y="4766565"/>
            <a:ext cx="9435291" cy="55204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49675" y="571500"/>
            <a:ext cx="1262539" cy="8707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2609850"/>
            <a:ext cx="324388" cy="3349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3067050"/>
            <a:ext cx="324388" cy="3349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3543300"/>
            <a:ext cx="324388" cy="3349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4019550"/>
            <a:ext cx="324388" cy="3349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4495800"/>
            <a:ext cx="324388" cy="33499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4972050"/>
            <a:ext cx="324388" cy="3349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5448300"/>
            <a:ext cx="324388" cy="3349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5924550"/>
            <a:ext cx="324388" cy="33499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6400800"/>
            <a:ext cx="324388" cy="33499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6877050"/>
            <a:ext cx="324388" cy="33499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7353300"/>
            <a:ext cx="324388" cy="33499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7829550"/>
            <a:ext cx="324388" cy="33499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8305800"/>
            <a:ext cx="324388" cy="33499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915025" y="2938751"/>
            <a:ext cx="12372975" cy="7348855"/>
            <a:chOff x="5915025" y="2938751"/>
            <a:chExt cx="12372975" cy="734885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5025" y="2938751"/>
              <a:ext cx="11855197" cy="73482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1875" y="3067050"/>
              <a:ext cx="10906124" cy="721994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58800" y="522605"/>
            <a:ext cx="10060305" cy="1111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25"/>
              <a:t>Ключевые</a:t>
            </a:r>
            <a:r>
              <a:rPr dirty="0" spc="-95"/>
              <a:t> </a:t>
            </a:r>
            <a:r>
              <a:rPr dirty="0" spc="10"/>
              <a:t>сообщения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54100" y="2451989"/>
            <a:ext cx="9253220" cy="6698615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2250" spc="-20" b="1">
                <a:solidFill>
                  <a:srgbClr val="0D6EA3"/>
                </a:solidFill>
                <a:latin typeface="Arial"/>
                <a:cs typeface="Arial"/>
              </a:rPr>
              <a:t>Россия </a:t>
            </a:r>
            <a:r>
              <a:rPr dirty="0" sz="2250" spc="590">
                <a:solidFill>
                  <a:srgbClr val="0D6EA3"/>
                </a:solidFill>
                <a:latin typeface="Microsoft Sans Serif"/>
                <a:cs typeface="Microsoft Sans Serif"/>
              </a:rPr>
              <a:t>–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семья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семей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250" spc="-20" b="1">
                <a:solidFill>
                  <a:srgbClr val="0D6EA3"/>
                </a:solidFill>
                <a:latin typeface="Arial"/>
                <a:cs typeface="Arial"/>
              </a:rPr>
              <a:t>Россия</a:t>
            </a:r>
            <a:r>
              <a:rPr dirty="0" sz="2250" spc="-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пространство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">
                <a:solidFill>
                  <a:srgbClr val="0D6EA3"/>
                </a:solidFill>
                <a:latin typeface="Microsoft Sans Serif"/>
                <a:cs typeface="Microsoft Sans Serif"/>
              </a:rPr>
              <a:t>для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семьи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Многодетная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 семья</a:t>
            </a:r>
            <a:r>
              <a:rPr dirty="0" sz="2250" spc="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это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опора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страны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250" spc="-20" b="1">
                <a:solidFill>
                  <a:srgbClr val="0D6EA3"/>
                </a:solidFill>
                <a:latin typeface="Arial"/>
                <a:cs typeface="Arial"/>
              </a:rPr>
              <a:t>Укрепление</a:t>
            </a:r>
            <a:r>
              <a:rPr dirty="0" sz="225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-20" b="1">
                <a:solidFill>
                  <a:srgbClr val="0D6EA3"/>
                </a:solidFill>
                <a:latin typeface="Arial"/>
                <a:cs typeface="Arial"/>
              </a:rPr>
              <a:t>благополучия</a:t>
            </a:r>
            <a:r>
              <a:rPr dirty="0" sz="2250" spc="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семьи</a:t>
            </a:r>
            <a:r>
              <a:rPr dirty="0" sz="2250" spc="2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3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общенациональный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приоритет</a:t>
            </a:r>
            <a:endParaRPr sz="2250">
              <a:latin typeface="Microsoft Sans Serif"/>
              <a:cs typeface="Microsoft Sans Serif"/>
            </a:endParaRPr>
          </a:p>
          <a:p>
            <a:pPr marL="12700" marR="4533265">
              <a:lnSpc>
                <a:spcPct val="139000"/>
              </a:lnSpc>
            </a:pPr>
            <a:r>
              <a:rPr dirty="0" sz="2250" spc="-5" b="1">
                <a:solidFill>
                  <a:srgbClr val="0D6EA3"/>
                </a:solidFill>
                <a:latin typeface="Arial"/>
                <a:cs typeface="Arial"/>
              </a:rPr>
              <a:t>Крепкая 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семья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 </a:t>
            </a:r>
            <a:r>
              <a:rPr dirty="0" sz="2250" spc="-45">
                <a:solidFill>
                  <a:srgbClr val="0D6EA3"/>
                </a:solidFill>
                <a:latin typeface="Microsoft Sans Serif"/>
                <a:cs typeface="Microsoft Sans Serif"/>
              </a:rPr>
              <a:t>крепкая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Россия </a:t>
            </a:r>
            <a:r>
              <a:rPr dirty="0" sz="2250" spc="-58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Семья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объединяющая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ценность </a:t>
            </a:r>
            <a:r>
              <a:rPr dirty="0" sz="2250" spc="-58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Семья</a:t>
            </a:r>
            <a:r>
              <a:rPr dirty="0" sz="2250" spc="-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это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0">
                <a:solidFill>
                  <a:srgbClr val="0D6EA3"/>
                </a:solidFill>
                <a:latin typeface="Microsoft Sans Serif"/>
                <a:cs typeface="Microsoft Sans Serif"/>
              </a:rPr>
              <a:t>модно</a:t>
            </a:r>
            <a:endParaRPr sz="2250">
              <a:latin typeface="Microsoft Sans Serif"/>
              <a:cs typeface="Microsoft Sans Serif"/>
            </a:endParaRPr>
          </a:p>
          <a:p>
            <a:pPr marL="12700" marR="4720590">
              <a:lnSpc>
                <a:spcPct val="139000"/>
              </a:lnSpc>
            </a:pP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Большая 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семья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это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весело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Семья</a:t>
            </a: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это</a:t>
            </a:r>
            <a:r>
              <a:rPr dirty="0" sz="225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надежно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и</a:t>
            </a:r>
            <a:r>
              <a:rPr dirty="0" sz="225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навсегда </a:t>
            </a:r>
            <a:r>
              <a:rPr dirty="0" sz="2250" spc="-58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 b="1">
                <a:solidFill>
                  <a:srgbClr val="0D6EA3"/>
                </a:solidFill>
                <a:latin typeface="Arial"/>
                <a:cs typeface="Arial"/>
              </a:rPr>
              <a:t>Дети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это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интересно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Родительство</a:t>
            </a:r>
            <a:r>
              <a:rPr dirty="0" sz="225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это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самая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лучшая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роль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Семье</a:t>
            </a: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-30">
                <a:solidFill>
                  <a:srgbClr val="0D6EA3"/>
                </a:solidFill>
                <a:latin typeface="Microsoft Sans Serif"/>
                <a:cs typeface="Microsoft Sans Serif"/>
              </a:rPr>
              <a:t>всегда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есть</a:t>
            </a:r>
            <a:r>
              <a:rPr dirty="0" sz="225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0">
                <a:solidFill>
                  <a:srgbClr val="0D6EA3"/>
                </a:solidFill>
                <a:latin typeface="Microsoft Sans Serif"/>
                <a:cs typeface="Microsoft Sans Serif"/>
              </a:rPr>
              <a:t>куда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расти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250" spc="-20" b="1">
                <a:solidFill>
                  <a:srgbClr val="0D6EA3"/>
                </a:solidFill>
                <a:latin typeface="Arial"/>
                <a:cs typeface="Arial"/>
              </a:rPr>
              <a:t>Россия</a:t>
            </a:r>
            <a:r>
              <a:rPr dirty="0" sz="2250" spc="-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страна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счастливых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семей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Многопоколенная 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семья</a:t>
            </a:r>
            <a:r>
              <a:rPr dirty="0" sz="2250" spc="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590">
                <a:solidFill>
                  <a:srgbClr val="0D6EA3"/>
                </a:solidFill>
                <a:latin typeface="Microsoft Sans Serif"/>
                <a:cs typeface="Microsoft Sans Serif"/>
              </a:rPr>
              <a:t>–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основа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России</a:t>
            </a:r>
            <a:endParaRPr sz="225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99" y="8782050"/>
            <a:ext cx="324388" cy="3349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95"/>
              </a:spcBef>
            </a:pPr>
            <a:r>
              <a:rPr dirty="0" spc="-10"/>
              <a:t>Информационные </a:t>
            </a:r>
            <a:r>
              <a:rPr dirty="0" spc="5"/>
              <a:t>площадки </a:t>
            </a:r>
            <a:r>
              <a:rPr dirty="0" spc="-1960"/>
              <a:t> </a:t>
            </a:r>
            <a:r>
              <a:rPr dirty="0" spc="-105"/>
              <a:t>Года</a:t>
            </a:r>
            <a:r>
              <a:rPr dirty="0" spc="-15"/>
              <a:t> семьи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71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dirty="0" spc="-15"/>
              <a:t>Информационный</a:t>
            </a:r>
            <a:r>
              <a:rPr dirty="0" spc="-20"/>
              <a:t> </a:t>
            </a:r>
            <a:r>
              <a:rPr dirty="0" spc="-10"/>
              <a:t>портал</a:t>
            </a:r>
            <a:r>
              <a:rPr dirty="0" spc="-20"/>
              <a:t> </a:t>
            </a:r>
            <a:r>
              <a:rPr dirty="0" spc="-50"/>
              <a:t>Года</a:t>
            </a:r>
            <a:r>
              <a:rPr dirty="0" spc="-25"/>
              <a:t> </a:t>
            </a:r>
            <a:r>
              <a:rPr dirty="0" spc="-15"/>
              <a:t>семьи:</a:t>
            </a:r>
          </a:p>
          <a:p>
            <a:pPr marL="12700" marR="1293495">
              <a:lnSpc>
                <a:spcPct val="110000"/>
              </a:lnSpc>
              <a:spcBef>
                <a:spcPts val="1260"/>
              </a:spcBef>
            </a:pPr>
            <a:r>
              <a:rPr dirty="0" sz="2250" spc="-35" b="0">
                <a:latin typeface="Microsoft Sans Serif"/>
                <a:cs typeface="Microsoft Sans Serif"/>
              </a:rPr>
              <a:t>Ключевые</a:t>
            </a:r>
            <a:r>
              <a:rPr dirty="0" sz="2250" spc="15" b="0">
                <a:latin typeface="Microsoft Sans Serif"/>
                <a:cs typeface="Microsoft Sans Serif"/>
              </a:rPr>
              <a:t> </a:t>
            </a:r>
            <a:r>
              <a:rPr dirty="0" sz="2250" spc="-5" b="0">
                <a:latin typeface="Microsoft Sans Serif"/>
                <a:cs typeface="Microsoft Sans Serif"/>
              </a:rPr>
              <a:t>официальные</a:t>
            </a:r>
            <a:r>
              <a:rPr dirty="0" sz="2250" spc="15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новости</a:t>
            </a:r>
            <a:r>
              <a:rPr dirty="0" sz="2250" spc="15" b="0">
                <a:latin typeface="Microsoft Sans Serif"/>
                <a:cs typeface="Microsoft Sans Serif"/>
              </a:rPr>
              <a:t> </a:t>
            </a:r>
            <a:r>
              <a:rPr dirty="0" sz="2250" spc="-70" b="0">
                <a:latin typeface="Microsoft Sans Serif"/>
                <a:cs typeface="Microsoft Sans Serif"/>
              </a:rPr>
              <a:t>Года</a:t>
            </a:r>
            <a:r>
              <a:rPr dirty="0" sz="2250" spc="15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семьи </a:t>
            </a:r>
            <a:r>
              <a:rPr dirty="0" sz="2250" spc="-585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на</a:t>
            </a:r>
            <a:r>
              <a:rPr dirty="0" sz="2250" spc="15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официальном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сайте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30" b="0">
                <a:latin typeface="Microsoft Sans Serif"/>
                <a:cs typeface="Microsoft Sans Serif"/>
              </a:rPr>
              <a:t>проекта.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30" b="0">
                <a:latin typeface="Microsoft Sans Serif"/>
                <a:cs typeface="Microsoft Sans Serif"/>
              </a:rPr>
              <a:t>Скоро</a:t>
            </a:r>
            <a:endParaRPr sz="2250">
              <a:latin typeface="Microsoft Sans Serif"/>
              <a:cs typeface="Microsoft Sans Serif"/>
            </a:endParaRPr>
          </a:p>
          <a:p>
            <a:pPr marL="12700" marR="2104390">
              <a:lnSpc>
                <a:spcPct val="110000"/>
              </a:lnSpc>
            </a:pPr>
            <a:r>
              <a:rPr dirty="0" sz="2250" spc="-145" b="0">
                <a:latin typeface="Microsoft Sans Serif"/>
                <a:cs typeface="Microsoft Sans Serif"/>
              </a:rPr>
              <a:t>к</a:t>
            </a:r>
            <a:r>
              <a:rPr dirty="0" sz="2250" spc="10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расширенной</a:t>
            </a:r>
            <a:r>
              <a:rPr dirty="0" sz="2250" spc="10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версии</a:t>
            </a:r>
            <a:r>
              <a:rPr dirty="0" sz="2250" spc="10" b="0">
                <a:latin typeface="Microsoft Sans Serif"/>
                <a:cs typeface="Microsoft Sans Serif"/>
              </a:rPr>
              <a:t> </a:t>
            </a:r>
            <a:r>
              <a:rPr dirty="0" sz="2250" spc="-20" b="0">
                <a:latin typeface="Microsoft Sans Serif"/>
                <a:cs typeface="Microsoft Sans Serif"/>
              </a:rPr>
              <a:t>нашего</a:t>
            </a:r>
            <a:r>
              <a:rPr dirty="0" sz="2250" spc="10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портала </a:t>
            </a:r>
            <a:r>
              <a:rPr dirty="0" sz="2250" spc="-585" b="0">
                <a:latin typeface="Microsoft Sans Serif"/>
                <a:cs typeface="Microsoft Sans Serif"/>
              </a:rPr>
              <a:t> </a:t>
            </a:r>
            <a:r>
              <a:rPr dirty="0" sz="2250" spc="-35" b="0">
                <a:latin typeface="Microsoft Sans Serif"/>
                <a:cs typeface="Microsoft Sans Serif"/>
              </a:rPr>
              <a:t>подключатся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все</a:t>
            </a:r>
            <a:r>
              <a:rPr dirty="0" sz="2250" spc="30" b="0"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FF6699"/>
                </a:solidFill>
              </a:rPr>
              <a:t>89</a:t>
            </a:r>
            <a:r>
              <a:rPr dirty="0" sz="2250" spc="-10">
                <a:solidFill>
                  <a:srgbClr val="FF6699"/>
                </a:solidFill>
              </a:rPr>
              <a:t> </a:t>
            </a:r>
            <a:r>
              <a:rPr dirty="0" sz="2250" spc="-5">
                <a:solidFill>
                  <a:srgbClr val="FF6699"/>
                </a:solidFill>
              </a:rPr>
              <a:t>регионов</a:t>
            </a:r>
            <a:r>
              <a:rPr dirty="0" sz="2250" spc="-10">
                <a:solidFill>
                  <a:srgbClr val="FF6699"/>
                </a:solidFill>
              </a:rPr>
              <a:t> </a:t>
            </a:r>
            <a:r>
              <a:rPr dirty="0" sz="2250" spc="-15">
                <a:solidFill>
                  <a:srgbClr val="FF6699"/>
                </a:solidFill>
              </a:rPr>
              <a:t>России</a:t>
            </a:r>
            <a:r>
              <a:rPr dirty="0" sz="2250" spc="-15" b="0">
                <a:latin typeface="Microsoft Sans Serif"/>
                <a:cs typeface="Microsoft Sans Serif"/>
              </a:rPr>
              <a:t>. </a:t>
            </a:r>
            <a:r>
              <a:rPr dirty="0" sz="2250" spc="-585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У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45" b="0">
                <a:latin typeface="Microsoft Sans Serif"/>
                <a:cs typeface="Microsoft Sans Serif"/>
              </a:rPr>
              <a:t>каждого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45" b="0">
                <a:latin typeface="Microsoft Sans Serif"/>
                <a:cs typeface="Microsoft Sans Serif"/>
              </a:rPr>
              <a:t>будет</a:t>
            </a:r>
            <a:r>
              <a:rPr dirty="0" sz="2250" spc="25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свой</a:t>
            </a:r>
            <a:r>
              <a:rPr dirty="0" sz="2250" spc="25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личный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60" b="0">
                <a:latin typeface="Microsoft Sans Serif"/>
                <a:cs typeface="Microsoft Sans Serif"/>
              </a:rPr>
              <a:t>кабинет, </a:t>
            </a:r>
            <a:r>
              <a:rPr dirty="0" sz="2250" spc="-55" b="0">
                <a:latin typeface="Microsoft Sans Serif"/>
                <a:cs typeface="Microsoft Sans Serif"/>
              </a:rPr>
              <a:t> </a:t>
            </a:r>
            <a:r>
              <a:rPr dirty="0" sz="2250" spc="-50" b="0">
                <a:latin typeface="Microsoft Sans Serif"/>
                <a:cs typeface="Microsoft Sans Serif"/>
              </a:rPr>
              <a:t>где</a:t>
            </a:r>
            <a:r>
              <a:rPr dirty="0" sz="2250" spc="10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они</a:t>
            </a:r>
            <a:r>
              <a:rPr dirty="0" sz="2250" spc="15" b="0">
                <a:latin typeface="Microsoft Sans Serif"/>
                <a:cs typeface="Microsoft Sans Serif"/>
              </a:rPr>
              <a:t> </a:t>
            </a:r>
            <a:r>
              <a:rPr dirty="0" sz="2250" spc="-20" b="0">
                <a:latin typeface="Microsoft Sans Serif"/>
                <a:cs typeface="Microsoft Sans Serif"/>
              </a:rPr>
              <a:t>смогут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30" b="0">
                <a:latin typeface="Microsoft Sans Serif"/>
                <a:cs typeface="Microsoft Sans Serif"/>
              </a:rPr>
              <a:t>публиковать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новости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2250" b="0">
                <a:latin typeface="Microsoft Sans Serif"/>
                <a:cs typeface="Microsoft Sans Serif"/>
              </a:rPr>
              <a:t>о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мероприятиях,</a:t>
            </a:r>
            <a:r>
              <a:rPr dirty="0" sz="2250" spc="25" b="0">
                <a:latin typeface="Microsoft Sans Serif"/>
                <a:cs typeface="Microsoft Sans Serif"/>
              </a:rPr>
              <a:t> </a:t>
            </a:r>
            <a:r>
              <a:rPr dirty="0" sz="2250" spc="-20" b="0">
                <a:latin typeface="Microsoft Sans Serif"/>
                <a:cs typeface="Microsoft Sans Serif"/>
              </a:rPr>
              <a:t>приуроченных</a:t>
            </a:r>
            <a:r>
              <a:rPr dirty="0" sz="2250" spc="25" b="0">
                <a:latin typeface="Microsoft Sans Serif"/>
                <a:cs typeface="Microsoft Sans Serif"/>
              </a:rPr>
              <a:t> </a:t>
            </a:r>
            <a:r>
              <a:rPr dirty="0" sz="2250" spc="-145" b="0">
                <a:latin typeface="Microsoft Sans Serif"/>
                <a:cs typeface="Microsoft Sans Serif"/>
              </a:rPr>
              <a:t>к</a:t>
            </a:r>
            <a:r>
              <a:rPr dirty="0" sz="2250" spc="25" b="0">
                <a:latin typeface="Microsoft Sans Serif"/>
                <a:cs typeface="Microsoft Sans Serif"/>
              </a:rPr>
              <a:t> </a:t>
            </a:r>
            <a:r>
              <a:rPr dirty="0" sz="2250" spc="-70" b="0">
                <a:latin typeface="Microsoft Sans Serif"/>
                <a:cs typeface="Microsoft Sans Serif"/>
              </a:rPr>
              <a:t>Году</a:t>
            </a:r>
            <a:r>
              <a:rPr dirty="0" sz="2250" spc="25" b="0">
                <a:latin typeface="Microsoft Sans Serif"/>
                <a:cs typeface="Microsoft Sans Serif"/>
              </a:rPr>
              <a:t> </a:t>
            </a:r>
            <a:r>
              <a:rPr dirty="0" sz="2250" spc="-20" b="0">
                <a:latin typeface="Microsoft Sans Serif"/>
                <a:cs typeface="Microsoft Sans Serif"/>
              </a:rPr>
              <a:t>Семьи.</a:t>
            </a:r>
            <a:endParaRPr sz="2250">
              <a:latin typeface="Microsoft Sans Serif"/>
              <a:cs typeface="Microsoft Sans Serif"/>
            </a:endParaRPr>
          </a:p>
          <a:p>
            <a:pPr marL="365125" marR="1642110">
              <a:lnSpc>
                <a:spcPct val="110000"/>
              </a:lnSpc>
              <a:spcBef>
                <a:spcPts val="1695"/>
              </a:spcBef>
            </a:pPr>
            <a:r>
              <a:rPr dirty="0" sz="2250" spc="-15" b="0">
                <a:latin typeface="Microsoft Sans Serif"/>
                <a:cs typeface="Microsoft Sans Serif"/>
              </a:rPr>
              <a:t>Всероссийская</a:t>
            </a:r>
            <a:r>
              <a:rPr dirty="0" sz="2250" spc="15" b="0">
                <a:latin typeface="Microsoft Sans Serif"/>
                <a:cs typeface="Microsoft Sans Serif"/>
              </a:rPr>
              <a:t> </a:t>
            </a:r>
            <a:r>
              <a:rPr dirty="0" sz="2250" spc="-40" b="0">
                <a:latin typeface="Microsoft Sans Serif"/>
                <a:cs typeface="Microsoft Sans Serif"/>
              </a:rPr>
              <a:t>карта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мероприятий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70" b="0">
                <a:latin typeface="Microsoft Sans Serif"/>
                <a:cs typeface="Microsoft Sans Serif"/>
              </a:rPr>
              <a:t>Года </a:t>
            </a:r>
            <a:r>
              <a:rPr dirty="0" sz="2250" spc="-580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семьи</a:t>
            </a:r>
            <a:endParaRPr sz="2250">
              <a:latin typeface="Microsoft Sans Serif"/>
              <a:cs typeface="Microsoft Sans Serif"/>
            </a:endParaRPr>
          </a:p>
          <a:p>
            <a:pPr marL="365125" marR="3535045">
              <a:lnSpc>
                <a:spcPct val="110000"/>
              </a:lnSpc>
            </a:pPr>
            <a:r>
              <a:rPr dirty="0" sz="2250" spc="-10" b="0">
                <a:latin typeface="Microsoft Sans Serif"/>
                <a:cs typeface="Microsoft Sans Serif"/>
              </a:rPr>
              <a:t>Новости,</a:t>
            </a:r>
            <a:r>
              <a:rPr dirty="0" sz="2250" spc="15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анонсы </a:t>
            </a:r>
            <a:r>
              <a:rPr dirty="0" sz="2250" spc="-5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Вовлекающие</a:t>
            </a:r>
            <a:r>
              <a:rPr dirty="0" sz="2250" spc="-40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активности</a:t>
            </a:r>
            <a:endParaRPr sz="22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150" y="6622350"/>
            <a:ext cx="223045" cy="2181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150" y="7385775"/>
            <a:ext cx="223045" cy="2181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150" y="7776300"/>
            <a:ext cx="223045" cy="21817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416394" y="6622331"/>
            <a:ext cx="8300720" cy="3238500"/>
            <a:chOff x="9416394" y="6622331"/>
            <a:chExt cx="8300720" cy="32385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6394" y="6622331"/>
              <a:ext cx="8300105" cy="32384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0134" y="8858399"/>
              <a:ext cx="278965" cy="2622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0531" y="9321757"/>
              <a:ext cx="274062" cy="2740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56022" y="8395004"/>
              <a:ext cx="263078" cy="2622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0530" y="7936371"/>
              <a:ext cx="274062" cy="2740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0530" y="7482669"/>
              <a:ext cx="274062" cy="27406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Сообщество</a:t>
            </a:r>
            <a:r>
              <a:rPr dirty="0" spc="-20"/>
              <a:t> </a:t>
            </a:r>
            <a:r>
              <a:rPr dirty="0" spc="-5"/>
              <a:t>TG,</a:t>
            </a:r>
            <a:r>
              <a:rPr dirty="0" spc="-15"/>
              <a:t> </a:t>
            </a:r>
            <a:r>
              <a:rPr dirty="0" spc="-10"/>
              <a:t>VK,</a:t>
            </a:r>
            <a:r>
              <a:rPr dirty="0" spc="-15"/>
              <a:t> </a:t>
            </a:r>
            <a:r>
              <a:rPr dirty="0" spc="-5"/>
              <a:t>OK,</a:t>
            </a:r>
            <a:r>
              <a:rPr dirty="0" spc="-15"/>
              <a:t> </a:t>
            </a:r>
            <a:r>
              <a:rPr dirty="0"/>
              <a:t>Дзен:</a:t>
            </a:r>
          </a:p>
          <a:p>
            <a:pPr algn="just" marL="344170" marR="5080">
              <a:lnSpc>
                <a:spcPct val="118000"/>
              </a:lnSpc>
              <a:spcBef>
                <a:spcPts val="1345"/>
              </a:spcBef>
            </a:pPr>
            <a:r>
              <a:rPr dirty="0" sz="2250" spc="-20" b="0">
                <a:latin typeface="Microsoft Sans Serif"/>
                <a:cs typeface="Microsoft Sans Serif"/>
              </a:rPr>
              <a:t>Публикация </a:t>
            </a:r>
            <a:r>
              <a:rPr dirty="0" sz="2250" spc="-15" b="0">
                <a:latin typeface="Microsoft Sans Serif"/>
                <a:cs typeface="Microsoft Sans Serif"/>
              </a:rPr>
              <a:t>новостей, </a:t>
            </a:r>
            <a:r>
              <a:rPr dirty="0" sz="2250" spc="-5" b="0">
                <a:latin typeface="Microsoft Sans Serif"/>
                <a:cs typeface="Microsoft Sans Serif"/>
              </a:rPr>
              <a:t>анонсов, </a:t>
            </a:r>
            <a:r>
              <a:rPr dirty="0" sz="2250" spc="-25" b="0">
                <a:latin typeface="Microsoft Sans Serif"/>
                <a:cs typeface="Microsoft Sans Serif"/>
              </a:rPr>
              <a:t>пост-релизов </a:t>
            </a:r>
            <a:r>
              <a:rPr dirty="0" sz="2250" spc="-585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мероприятий</a:t>
            </a:r>
            <a:r>
              <a:rPr dirty="0" sz="2250" spc="15" b="0">
                <a:latin typeface="Microsoft Sans Serif"/>
                <a:cs typeface="Microsoft Sans Serif"/>
              </a:rPr>
              <a:t> </a:t>
            </a:r>
            <a:r>
              <a:rPr dirty="0" sz="2250" spc="-70" b="0">
                <a:latin typeface="Microsoft Sans Serif"/>
                <a:cs typeface="Microsoft Sans Serif"/>
              </a:rPr>
              <a:t>Года</a:t>
            </a:r>
            <a:r>
              <a:rPr dirty="0" sz="2250" spc="20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семьи</a:t>
            </a:r>
            <a:endParaRPr sz="2250">
              <a:latin typeface="Microsoft Sans Serif"/>
              <a:cs typeface="Microsoft Sans Serif"/>
            </a:endParaRPr>
          </a:p>
          <a:p>
            <a:pPr algn="just" marL="344170" marR="3031490">
              <a:lnSpc>
                <a:spcPct val="118000"/>
              </a:lnSpc>
            </a:pPr>
            <a:r>
              <a:rPr dirty="0" sz="2250" spc="-30" b="0">
                <a:latin typeface="Microsoft Sans Serif"/>
                <a:cs typeface="Microsoft Sans Serif"/>
              </a:rPr>
              <a:t>Полезные </a:t>
            </a:r>
            <a:r>
              <a:rPr dirty="0" sz="2250" spc="-25" b="0">
                <a:latin typeface="Microsoft Sans Serif"/>
                <a:cs typeface="Microsoft Sans Serif"/>
              </a:rPr>
              <a:t>публикации </a:t>
            </a:r>
            <a:r>
              <a:rPr dirty="0" sz="2250" spc="-20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Опросы </a:t>
            </a:r>
            <a:r>
              <a:rPr dirty="0" sz="2250" spc="-5" b="0">
                <a:latin typeface="Microsoft Sans Serif"/>
                <a:cs typeface="Microsoft Sans Serif"/>
              </a:rPr>
              <a:t>и </a:t>
            </a:r>
            <a:r>
              <a:rPr dirty="0" sz="2250" spc="-15" b="0">
                <a:latin typeface="Microsoft Sans Serif"/>
                <a:cs typeface="Microsoft Sans Serif"/>
              </a:rPr>
              <a:t>голосования </a:t>
            </a:r>
            <a:r>
              <a:rPr dirty="0" sz="2250" spc="-585" b="0">
                <a:latin typeface="Microsoft Sans Serif"/>
                <a:cs typeface="Microsoft Sans Serif"/>
              </a:rPr>
              <a:t> </a:t>
            </a:r>
            <a:r>
              <a:rPr dirty="0" sz="2250" spc="-20" b="0">
                <a:latin typeface="Microsoft Sans Serif"/>
                <a:cs typeface="Microsoft Sans Serif"/>
              </a:rPr>
              <a:t>Видеоконтент</a:t>
            </a:r>
            <a:endParaRPr sz="2250">
              <a:latin typeface="Microsoft Sans Serif"/>
              <a:cs typeface="Microsoft Sans Serif"/>
            </a:endParaRPr>
          </a:p>
          <a:p>
            <a:pPr algn="just" marL="344170">
              <a:lnSpc>
                <a:spcPct val="100000"/>
              </a:lnSpc>
              <a:spcBef>
                <a:spcPts val="484"/>
              </a:spcBef>
            </a:pPr>
            <a:r>
              <a:rPr dirty="0" sz="2250" spc="-30" b="0">
                <a:latin typeface="Microsoft Sans Serif"/>
                <a:cs typeface="Microsoft Sans Serif"/>
              </a:rPr>
              <a:t>Акции,</a:t>
            </a:r>
            <a:r>
              <a:rPr dirty="0" sz="2250" spc="5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игровые</a:t>
            </a:r>
            <a:r>
              <a:rPr dirty="0" sz="2250" spc="5" b="0">
                <a:latin typeface="Microsoft Sans Serif"/>
                <a:cs typeface="Microsoft Sans Serif"/>
              </a:rPr>
              <a:t> </a:t>
            </a:r>
            <a:r>
              <a:rPr dirty="0" sz="2250" spc="-5" b="0">
                <a:latin typeface="Microsoft Sans Serif"/>
                <a:cs typeface="Microsoft Sans Serif"/>
              </a:rPr>
              <a:t>и</a:t>
            </a:r>
            <a:r>
              <a:rPr dirty="0" sz="2250" spc="5" b="0">
                <a:latin typeface="Microsoft Sans Serif"/>
                <a:cs typeface="Microsoft Sans Serif"/>
              </a:rPr>
              <a:t> </a:t>
            </a:r>
            <a:r>
              <a:rPr dirty="0" sz="2250" spc="-15" b="0">
                <a:latin typeface="Microsoft Sans Serif"/>
                <a:cs typeface="Microsoft Sans Serif"/>
              </a:rPr>
              <a:t>вовлекающие</a:t>
            </a:r>
            <a:r>
              <a:rPr dirty="0" sz="2250" spc="5" b="0">
                <a:latin typeface="Microsoft Sans Serif"/>
                <a:cs typeface="Microsoft Sans Serif"/>
              </a:rPr>
              <a:t> </a:t>
            </a:r>
            <a:r>
              <a:rPr dirty="0" sz="2250" spc="-40" b="0">
                <a:latin typeface="Microsoft Sans Serif"/>
                <a:cs typeface="Microsoft Sans Serif"/>
              </a:rPr>
              <a:t>механики</a:t>
            </a:r>
            <a:endParaRPr sz="2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pc="-10"/>
              <a:t>Ссылки</a:t>
            </a:r>
            <a:r>
              <a:rPr dirty="0" spc="-25"/>
              <a:t> </a:t>
            </a:r>
            <a:r>
              <a:rPr dirty="0"/>
              <a:t>на</a:t>
            </a:r>
            <a:r>
              <a:rPr dirty="0" spc="-25"/>
              <a:t> </a:t>
            </a:r>
            <a:r>
              <a:rPr dirty="0" spc="-65"/>
              <a:t>Год</a:t>
            </a:r>
            <a:r>
              <a:rPr dirty="0" spc="-25"/>
              <a:t> </a:t>
            </a:r>
            <a:r>
              <a:rPr dirty="0" spc="-15"/>
              <a:t>семьи:</a:t>
            </a:r>
          </a:p>
          <a:p>
            <a:pPr marL="444500" marR="2204720">
              <a:lnSpc>
                <a:spcPct val="131000"/>
              </a:lnSpc>
              <a:spcBef>
                <a:spcPts val="1019"/>
              </a:spcBef>
            </a:pPr>
            <a:r>
              <a:rPr dirty="0" sz="2250" spc="-10" b="0">
                <a:latin typeface="Microsoft Sans Serif"/>
                <a:cs typeface="Microsoft Sans Serif"/>
              </a:rPr>
              <a:t>семья2024.рф </a:t>
            </a:r>
            <a:r>
              <a:rPr dirty="0" sz="2250" spc="-5" b="0">
                <a:latin typeface="Microsoft Sans Serif"/>
                <a:cs typeface="Microsoft Sans Serif"/>
              </a:rPr>
              <a:t> </a:t>
            </a:r>
            <a:r>
              <a:rPr dirty="0" sz="2250" spc="-10" b="0">
                <a:latin typeface="Microsoft Sans Serif"/>
                <a:cs typeface="Microsoft Sans Serif"/>
              </a:rPr>
              <a:t>t.me/family_year </a:t>
            </a:r>
            <a:r>
              <a:rPr dirty="0" sz="2250" spc="-5" b="0">
                <a:latin typeface="Microsoft Sans Serif"/>
                <a:cs typeface="Microsoft Sans Serif"/>
              </a:rPr>
              <a:t> vk.com/family_year </a:t>
            </a:r>
            <a:r>
              <a:rPr dirty="0" sz="2250" b="0">
                <a:latin typeface="Microsoft Sans Serif"/>
                <a:cs typeface="Microsoft Sans Serif"/>
              </a:rPr>
              <a:t> </a:t>
            </a:r>
            <a:r>
              <a:rPr dirty="0" sz="2250" spc="-5" b="0">
                <a:latin typeface="Microsoft Sans Serif"/>
                <a:cs typeface="Microsoft Sans Serif"/>
              </a:rPr>
              <a:t>ok.ru/group/70000004920734  </a:t>
            </a:r>
            <a:r>
              <a:rPr dirty="0" sz="2250" spc="-10" b="0">
                <a:latin typeface="Microsoft Sans Serif"/>
                <a:cs typeface="Microsoft Sans Serif"/>
              </a:rPr>
              <a:t>dzen.ru/family_year</a:t>
            </a:r>
            <a:endParaRPr sz="2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611" y="3643476"/>
            <a:ext cx="5575935" cy="2858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90"/>
              </a:spcBef>
            </a:pPr>
            <a:r>
              <a:rPr dirty="0" sz="5600" spc="-35" b="1">
                <a:solidFill>
                  <a:srgbClr val="0D6EA3"/>
                </a:solidFill>
                <a:latin typeface="Arial"/>
                <a:cs typeface="Arial"/>
              </a:rPr>
              <a:t>#ГодСемьи </a:t>
            </a:r>
            <a:r>
              <a:rPr dirty="0" sz="56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5600" spc="5" b="1">
                <a:solidFill>
                  <a:srgbClr val="0D6EA3"/>
                </a:solidFill>
                <a:latin typeface="Arial"/>
                <a:cs typeface="Arial"/>
              </a:rPr>
              <a:t>#ПроСемью </a:t>
            </a:r>
            <a:r>
              <a:rPr dirty="0" sz="5600" spc="1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5600" spc="10" b="1">
                <a:solidFill>
                  <a:srgbClr val="0D6EA3"/>
                </a:solidFill>
                <a:latin typeface="Arial"/>
                <a:cs typeface="Arial"/>
              </a:rPr>
              <a:t>#</a:t>
            </a:r>
            <a:r>
              <a:rPr dirty="0" sz="5600" spc="-265" b="1">
                <a:solidFill>
                  <a:srgbClr val="0D6EA3"/>
                </a:solidFill>
                <a:latin typeface="Arial"/>
                <a:cs typeface="Arial"/>
              </a:rPr>
              <a:t>Г</a:t>
            </a:r>
            <a:r>
              <a:rPr dirty="0" sz="5600" spc="-60" b="1">
                <a:solidFill>
                  <a:srgbClr val="0D6EA3"/>
                </a:solidFill>
                <a:latin typeface="Arial"/>
                <a:cs typeface="Arial"/>
              </a:rPr>
              <a:t>о</a:t>
            </a:r>
            <a:r>
              <a:rPr dirty="0" sz="5600" spc="15" b="1">
                <a:solidFill>
                  <a:srgbClr val="0D6EA3"/>
                </a:solidFill>
                <a:latin typeface="Arial"/>
                <a:cs typeface="Arial"/>
              </a:rPr>
              <a:t>дС</a:t>
            </a:r>
            <a:r>
              <a:rPr dirty="0" sz="5600" spc="-65" b="1">
                <a:solidFill>
                  <a:srgbClr val="0D6EA3"/>
                </a:solidFill>
                <a:latin typeface="Arial"/>
                <a:cs typeface="Arial"/>
              </a:rPr>
              <a:t>е</a:t>
            </a:r>
            <a:r>
              <a:rPr dirty="0" sz="5600" spc="15" b="1">
                <a:solidFill>
                  <a:srgbClr val="0D6EA3"/>
                </a:solidFill>
                <a:latin typeface="Arial"/>
                <a:cs typeface="Arial"/>
              </a:rPr>
              <a:t>мьи2024</a:t>
            </a:r>
            <a:endParaRPr sz="5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800" y="522605"/>
            <a:ext cx="7559040" cy="1111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100" b="1">
                <a:solidFill>
                  <a:srgbClr val="0D6EA3"/>
                </a:solidFill>
                <a:latin typeface="Arial"/>
                <a:cs typeface="Arial"/>
              </a:rPr>
              <a:t>Хештеги</a:t>
            </a:r>
            <a:r>
              <a:rPr dirty="0" sz="7100" spc="-7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7100" spc="10" b="1">
                <a:solidFill>
                  <a:srgbClr val="0D6EA3"/>
                </a:solidFill>
                <a:latin typeface="Arial"/>
                <a:cs typeface="Arial"/>
              </a:rPr>
              <a:t>проекта</a:t>
            </a:r>
            <a:endParaRPr sz="7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7934325"/>
            <a:ext cx="13744574" cy="17811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49675" y="571500"/>
            <a:ext cx="1262539" cy="8707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" y="2857500"/>
            <a:ext cx="17316449" cy="39052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773025" y="8143875"/>
            <a:ext cx="1362075" cy="1362075"/>
            <a:chOff x="12773025" y="8143875"/>
            <a:chExt cx="1362075" cy="136207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73025" y="8143875"/>
              <a:ext cx="1362074" cy="13620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92582" y="8374419"/>
              <a:ext cx="532487" cy="90098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8800" y="522605"/>
            <a:ext cx="9615170" cy="1111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20"/>
              <a:t>Что</a:t>
            </a:r>
            <a:r>
              <a:rPr dirty="0" spc="-45"/>
              <a:t> </a:t>
            </a:r>
            <a:r>
              <a:rPr dirty="0" spc="-55"/>
              <a:t>можете</a:t>
            </a:r>
            <a:r>
              <a:rPr dirty="0" spc="-35"/>
              <a:t> </a:t>
            </a:r>
            <a:r>
              <a:rPr dirty="0" spc="5"/>
              <a:t>сделать?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9325" y="3172459"/>
            <a:ext cx="4727575" cy="1492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0D6EA3"/>
                </a:solidFill>
                <a:latin typeface="Arial"/>
                <a:cs typeface="Arial"/>
              </a:rPr>
              <a:t>Рассказать</a:t>
            </a:r>
            <a:r>
              <a:rPr dirty="0" sz="30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D6EA3"/>
                </a:solidFill>
                <a:latin typeface="Arial"/>
                <a:cs typeface="Arial"/>
              </a:rPr>
              <a:t>о</a:t>
            </a:r>
            <a:r>
              <a:rPr dirty="0" sz="30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0" b="1">
                <a:solidFill>
                  <a:srgbClr val="0D6EA3"/>
                </a:solidFill>
                <a:latin typeface="Arial"/>
                <a:cs typeface="Arial"/>
              </a:rPr>
              <a:t>Годе</a:t>
            </a:r>
            <a:r>
              <a:rPr dirty="0" sz="30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15" b="1">
                <a:solidFill>
                  <a:srgbClr val="0D6EA3"/>
                </a:solidFill>
                <a:latin typeface="Arial"/>
                <a:cs typeface="Arial"/>
              </a:rPr>
              <a:t>семьи</a:t>
            </a:r>
            <a:endParaRPr sz="3000">
              <a:latin typeface="Arial"/>
              <a:cs typeface="Arial"/>
            </a:endParaRPr>
          </a:p>
          <a:p>
            <a:pPr marL="12700" marR="2063750">
              <a:lnSpc>
                <a:spcPct val="110000"/>
              </a:lnSpc>
              <a:spcBef>
                <a:spcPts val="1610"/>
              </a:spcBef>
            </a:pPr>
            <a:r>
              <a:rPr dirty="0" sz="2400" spc="-10">
                <a:solidFill>
                  <a:srgbClr val="0D6EA3"/>
                </a:solidFill>
                <a:latin typeface="Microsoft Sans Serif"/>
                <a:cs typeface="Microsoft Sans Serif"/>
              </a:rPr>
              <a:t>Брендируйте свою </a:t>
            </a:r>
            <a:r>
              <a:rPr dirty="0" sz="2400" spc="-6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0D6EA3"/>
                </a:solidFill>
                <a:latin typeface="Microsoft Sans Serif"/>
                <a:cs typeface="Microsoft Sans Serif"/>
              </a:rPr>
              <a:t>площадку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0" y="3172459"/>
            <a:ext cx="4400550" cy="1492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0D6EA3"/>
                </a:solidFill>
                <a:latin typeface="Arial"/>
                <a:cs typeface="Arial"/>
              </a:rPr>
              <a:t>Поддержать</a:t>
            </a:r>
            <a:r>
              <a:rPr dirty="0" sz="3000" spc="-4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65" b="1">
                <a:solidFill>
                  <a:srgbClr val="0D6EA3"/>
                </a:solidFill>
                <a:latin typeface="Arial"/>
                <a:cs typeface="Arial"/>
              </a:rPr>
              <a:t>Год</a:t>
            </a:r>
            <a:r>
              <a:rPr dirty="0" sz="3000" spc="-4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15" b="1">
                <a:solidFill>
                  <a:srgbClr val="0D6EA3"/>
                </a:solidFill>
                <a:latin typeface="Arial"/>
                <a:cs typeface="Arial"/>
              </a:rPr>
              <a:t>семьи</a:t>
            </a:r>
            <a:endParaRPr sz="3000">
              <a:latin typeface="Arial"/>
              <a:cs typeface="Arial"/>
            </a:endParaRPr>
          </a:p>
          <a:p>
            <a:pPr marL="12700" marR="436880">
              <a:lnSpc>
                <a:spcPct val="110000"/>
              </a:lnSpc>
              <a:spcBef>
                <a:spcPts val="1610"/>
              </a:spcBef>
            </a:pPr>
            <a:r>
              <a:rPr dirty="0" sz="2400" spc="-40">
                <a:solidFill>
                  <a:srgbClr val="0D6EA3"/>
                </a:solidFill>
                <a:latin typeface="Microsoft Sans Serif"/>
                <a:cs typeface="Microsoft Sans Serif"/>
              </a:rPr>
              <a:t>Станьте</a:t>
            </a:r>
            <a:r>
              <a:rPr dirty="0" sz="2400" spc="-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0D6EA3"/>
                </a:solidFill>
                <a:latin typeface="Microsoft Sans Serif"/>
                <a:cs typeface="Microsoft Sans Serif"/>
              </a:rPr>
              <a:t>участником</a:t>
            </a:r>
            <a:r>
              <a:rPr dirty="0" sz="2400" spc="-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0">
                <a:solidFill>
                  <a:srgbClr val="0D6EA3"/>
                </a:solidFill>
                <a:latin typeface="Microsoft Sans Serif"/>
                <a:cs typeface="Microsoft Sans Serif"/>
              </a:rPr>
              <a:t>одного </a:t>
            </a:r>
            <a:r>
              <a:rPr dirty="0" sz="2400" spc="-6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5">
                <a:solidFill>
                  <a:srgbClr val="0D6EA3"/>
                </a:solidFill>
                <a:latin typeface="Microsoft Sans Serif"/>
                <a:cs typeface="Microsoft Sans Serif"/>
              </a:rPr>
              <a:t>из</a:t>
            </a:r>
            <a:r>
              <a:rPr dirty="0" sz="2400" spc="-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D6EA3"/>
                </a:solidFill>
                <a:latin typeface="Microsoft Sans Serif"/>
                <a:cs typeface="Microsoft Sans Serif"/>
              </a:rPr>
              <a:t>мероприятий</a:t>
            </a:r>
            <a:r>
              <a:rPr dirty="0" sz="2400" spc="-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70">
                <a:solidFill>
                  <a:srgbClr val="0D6EA3"/>
                </a:solidFill>
                <a:latin typeface="Microsoft Sans Serif"/>
                <a:cs typeface="Microsoft Sans Serif"/>
              </a:rPr>
              <a:t>Года</a:t>
            </a:r>
            <a:r>
              <a:rPr dirty="0" sz="2400" spc="-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50775" y="3126739"/>
            <a:ext cx="4392930" cy="316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7094">
              <a:lnSpc>
                <a:spcPct val="110000"/>
              </a:lnSpc>
              <a:spcBef>
                <a:spcPts val="100"/>
              </a:spcBef>
            </a:pPr>
            <a:r>
              <a:rPr dirty="0" sz="3000" spc="-15" b="1">
                <a:solidFill>
                  <a:srgbClr val="0D6EA3"/>
                </a:solidFill>
                <a:latin typeface="Arial"/>
                <a:cs typeface="Arial"/>
              </a:rPr>
              <a:t>Запустить </a:t>
            </a:r>
            <a:r>
              <a:rPr dirty="0" sz="3000" spc="-35" b="1">
                <a:solidFill>
                  <a:srgbClr val="0D6EA3"/>
                </a:solidFill>
                <a:latin typeface="Arial"/>
                <a:cs typeface="Arial"/>
              </a:rPr>
              <a:t>проект, </a:t>
            </a:r>
            <a:r>
              <a:rPr dirty="0" sz="3000" spc="-819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ориентиро</a:t>
            </a:r>
            <a:r>
              <a:rPr dirty="0" sz="3000" spc="-45" b="1">
                <a:solidFill>
                  <a:srgbClr val="0D6EA3"/>
                </a:solidFill>
                <a:latin typeface="Arial"/>
                <a:cs typeface="Arial"/>
              </a:rPr>
              <a:t>в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анный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3000" b="1">
                <a:solidFill>
                  <a:srgbClr val="0D6EA3"/>
                </a:solidFill>
                <a:latin typeface="Arial"/>
                <a:cs typeface="Arial"/>
              </a:rPr>
              <a:t>на</a:t>
            </a:r>
            <a:r>
              <a:rPr dirty="0" sz="3000" spc="-4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D6EA3"/>
                </a:solidFill>
                <a:latin typeface="Arial"/>
                <a:cs typeface="Arial"/>
              </a:rPr>
              <a:t>семейные</a:t>
            </a:r>
            <a:r>
              <a:rPr dirty="0" sz="3000" spc="-4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D6EA3"/>
                </a:solidFill>
                <a:latin typeface="Arial"/>
                <a:cs typeface="Arial"/>
              </a:rPr>
              <a:t>ценности</a:t>
            </a:r>
            <a:endParaRPr sz="3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330"/>
              </a:spcBef>
            </a:pPr>
            <a:r>
              <a:rPr dirty="0" sz="2400" spc="-15">
                <a:solidFill>
                  <a:srgbClr val="0D6EA3"/>
                </a:solidFill>
                <a:latin typeface="Microsoft Sans Serif"/>
                <a:cs typeface="Microsoft Sans Serif"/>
              </a:rPr>
              <a:t>У вас </a:t>
            </a:r>
            <a:r>
              <a:rPr dirty="0" sz="2400" spc="-5">
                <a:solidFill>
                  <a:srgbClr val="0D6EA3"/>
                </a:solidFill>
                <a:latin typeface="Microsoft Sans Serif"/>
                <a:cs typeface="Microsoft Sans Serif"/>
              </a:rPr>
              <a:t>есть </a:t>
            </a:r>
            <a:r>
              <a:rPr dirty="0" sz="2400" spc="-10">
                <a:solidFill>
                  <a:srgbClr val="0D6EA3"/>
                </a:solidFill>
                <a:latin typeface="Microsoft Sans Serif"/>
                <a:cs typeface="Microsoft Sans Serif"/>
              </a:rPr>
              <a:t>интересный </a:t>
            </a:r>
            <a:r>
              <a:rPr dirty="0" sz="2400" spc="-65">
                <a:solidFill>
                  <a:srgbClr val="0D6EA3"/>
                </a:solidFill>
                <a:latin typeface="Microsoft Sans Serif"/>
                <a:cs typeface="Microsoft Sans Serif"/>
              </a:rPr>
              <a:t>проект, </a:t>
            </a:r>
            <a:r>
              <a:rPr dirty="0" sz="2400" spc="-6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65">
                <a:solidFill>
                  <a:srgbClr val="0D6EA3"/>
                </a:solidFill>
                <a:latin typeface="Microsoft Sans Serif"/>
                <a:cs typeface="Microsoft Sans Serif"/>
              </a:rPr>
              <a:t>концерт, </a:t>
            </a:r>
            <a:r>
              <a:rPr dirty="0" sz="2400" spc="-40">
                <a:solidFill>
                  <a:srgbClr val="0D6EA3"/>
                </a:solidFill>
                <a:latin typeface="Microsoft Sans Serif"/>
                <a:cs typeface="Microsoft Sans Serif"/>
              </a:rPr>
              <a:t>конкурс, </a:t>
            </a:r>
            <a:r>
              <a:rPr dirty="0" sz="2400" spc="-15">
                <a:solidFill>
                  <a:srgbClr val="0D6EA3"/>
                </a:solidFill>
                <a:latin typeface="Microsoft Sans Serif"/>
                <a:cs typeface="Microsoft Sans Serif"/>
              </a:rPr>
              <a:t>мероприятие </a:t>
            </a:r>
            <a:r>
              <a:rPr dirty="0" sz="2400" spc="-6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D6EA3"/>
                </a:solidFill>
                <a:latin typeface="Microsoft Sans Serif"/>
                <a:cs typeface="Microsoft Sans Serif"/>
              </a:rPr>
              <a:t>Адаптируйте</a:t>
            </a:r>
            <a:r>
              <a:rPr dirty="0" sz="240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5">
                <a:solidFill>
                  <a:srgbClr val="0D6EA3"/>
                </a:solidFill>
                <a:latin typeface="Microsoft Sans Serif"/>
                <a:cs typeface="Microsoft Sans Serif"/>
              </a:rPr>
              <a:t>его</a:t>
            </a:r>
            <a:r>
              <a:rPr dirty="0" sz="240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D6EA3"/>
                </a:solidFill>
                <a:latin typeface="Microsoft Sans Serif"/>
                <a:cs typeface="Microsoft Sans Serif"/>
              </a:rPr>
              <a:t>и</a:t>
            </a:r>
            <a:r>
              <a:rPr dirty="0" sz="240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D6EA3"/>
                </a:solidFill>
                <a:latin typeface="Microsoft Sans Serif"/>
                <a:cs typeface="Microsoft Sans Serif"/>
              </a:rPr>
              <a:t>войдите</a:t>
            </a:r>
            <a:endParaRPr sz="24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240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D6EA3"/>
                </a:solidFill>
                <a:latin typeface="Microsoft Sans Serif"/>
                <a:cs typeface="Microsoft Sans Serif"/>
              </a:rPr>
              <a:t>календарь</a:t>
            </a:r>
            <a:r>
              <a:rPr dirty="0" sz="240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70">
                <a:solidFill>
                  <a:srgbClr val="0D6EA3"/>
                </a:solidFill>
                <a:latin typeface="Microsoft Sans Serif"/>
                <a:cs typeface="Microsoft Sans Serif"/>
              </a:rPr>
              <a:t>Года</a:t>
            </a:r>
            <a:r>
              <a:rPr dirty="0" sz="240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9825" y="8275955"/>
            <a:ext cx="10871835" cy="1111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100" spc="-15" b="1">
                <a:solidFill>
                  <a:srgbClr val="FFFFFF"/>
                </a:solidFill>
                <a:latin typeface="Arial"/>
                <a:cs typeface="Arial"/>
              </a:rPr>
              <a:t>Предложить</a:t>
            </a:r>
            <a:r>
              <a:rPr dirty="0" sz="7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100" spc="-15" b="1">
                <a:solidFill>
                  <a:srgbClr val="FFFFFF"/>
                </a:solidFill>
                <a:latin typeface="Arial"/>
                <a:cs typeface="Arial"/>
              </a:rPr>
              <a:t>свою</a:t>
            </a:r>
            <a:r>
              <a:rPr dirty="0" sz="7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100" spc="5" b="1">
                <a:solidFill>
                  <a:srgbClr val="FFFFFF"/>
                </a:solidFill>
                <a:latin typeface="Arial"/>
                <a:cs typeface="Arial"/>
              </a:rPr>
              <a:t>идею</a:t>
            </a:r>
            <a:endParaRPr sz="7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35125" y="3276600"/>
            <a:ext cx="3381374" cy="4895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49675" y="571500"/>
            <a:ext cx="1262539" cy="8707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024687" y="3276600"/>
            <a:ext cx="0" cy="1800225"/>
          </a:xfrm>
          <a:custGeom>
            <a:avLst/>
            <a:gdLst/>
            <a:ahLst/>
            <a:cxnLst/>
            <a:rect l="l" t="t" r="r" b="b"/>
            <a:pathLst>
              <a:path w="0" h="1800225">
                <a:moveTo>
                  <a:pt x="0" y="1800225"/>
                </a:moveTo>
                <a:lnTo>
                  <a:pt x="0" y="0"/>
                </a:lnTo>
              </a:path>
            </a:pathLst>
          </a:custGeom>
          <a:ln w="9525">
            <a:solidFill>
              <a:srgbClr val="0D6CA2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9925" y="5724525"/>
            <a:ext cx="5915024" cy="15620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76262" y="3276600"/>
            <a:ext cx="0" cy="1800225"/>
          </a:xfrm>
          <a:custGeom>
            <a:avLst/>
            <a:gdLst/>
            <a:ahLst/>
            <a:cxnLst/>
            <a:rect l="l" t="t" r="r" b="b"/>
            <a:pathLst>
              <a:path w="0" h="1800225">
                <a:moveTo>
                  <a:pt x="0" y="1800225"/>
                </a:moveTo>
                <a:lnTo>
                  <a:pt x="0" y="0"/>
                </a:lnTo>
              </a:path>
            </a:pathLst>
          </a:custGeom>
          <a:ln w="9525">
            <a:solidFill>
              <a:srgbClr val="0D6C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6262" y="5724525"/>
            <a:ext cx="0" cy="1800225"/>
          </a:xfrm>
          <a:custGeom>
            <a:avLst/>
            <a:gdLst/>
            <a:ahLst/>
            <a:cxnLst/>
            <a:rect l="l" t="t" r="r" b="b"/>
            <a:pathLst>
              <a:path w="0" h="1800225">
                <a:moveTo>
                  <a:pt x="0" y="1800225"/>
                </a:moveTo>
                <a:lnTo>
                  <a:pt x="0" y="0"/>
                </a:lnTo>
              </a:path>
            </a:pathLst>
          </a:custGeom>
          <a:ln w="9525">
            <a:solidFill>
              <a:srgbClr val="0D6CA2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82775" y="3581400"/>
            <a:ext cx="2903836" cy="29038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9925" y="7800975"/>
            <a:ext cx="5505449" cy="9429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" y="8429625"/>
            <a:ext cx="4352449" cy="8381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58800" y="522605"/>
            <a:ext cx="13663294" cy="1111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Присоединиться</a:t>
            </a:r>
            <a:r>
              <a:rPr dirty="0" spc="-25"/>
              <a:t> </a:t>
            </a:r>
            <a:r>
              <a:rPr dirty="0" spc="10"/>
              <a:t>к</a:t>
            </a:r>
            <a:r>
              <a:rPr dirty="0" spc="-25"/>
              <a:t> </a:t>
            </a:r>
            <a:r>
              <a:rPr dirty="0" spc="-85"/>
              <a:t>Году</a:t>
            </a:r>
            <a:r>
              <a:rPr dirty="0" spc="-20"/>
              <a:t> </a:t>
            </a:r>
            <a:r>
              <a:rPr dirty="0" spc="-15"/>
              <a:t>семьи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5025" y="3202939"/>
            <a:ext cx="4561205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Ирина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Саттарова</a:t>
            </a:r>
            <a:r>
              <a:rPr dirty="0" sz="3000" spc="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785">
                <a:solidFill>
                  <a:srgbClr val="0D6EA3"/>
                </a:solidFill>
                <a:latin typeface="Microsoft Sans Serif"/>
                <a:cs typeface="Microsoft Sans Serif"/>
              </a:rPr>
              <a:t>– </a:t>
            </a:r>
            <a:r>
              <a:rPr dirty="0" sz="3000" spc="79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0D6EA3"/>
                </a:solidFill>
                <a:latin typeface="Microsoft Sans Serif"/>
                <a:cs typeface="Microsoft Sans Serif"/>
              </a:rPr>
              <a:t>проектный</a:t>
            </a:r>
            <a:r>
              <a:rPr dirty="0" sz="300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0D6EA3"/>
                </a:solidFill>
                <a:latin typeface="Microsoft Sans Serif"/>
                <a:cs typeface="Microsoft Sans Serif"/>
              </a:rPr>
              <a:t>директор</a:t>
            </a:r>
            <a:r>
              <a:rPr dirty="0" sz="300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90">
                <a:solidFill>
                  <a:srgbClr val="0D6EA3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3000" spc="-78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0D6EA3"/>
                </a:solidFill>
                <a:latin typeface="Microsoft Sans Serif"/>
                <a:cs typeface="Microsoft Sans Serif"/>
              </a:rPr>
              <a:t>семьи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+7</a:t>
            </a:r>
            <a:r>
              <a:rPr dirty="0" sz="30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D6EA3"/>
                </a:solidFill>
                <a:latin typeface="Arial"/>
                <a:cs typeface="Arial"/>
              </a:rPr>
              <a:t>(916)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632</a:t>
            </a:r>
            <a:r>
              <a:rPr dirty="0" sz="3000" spc="-2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86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41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6300" y="3202939"/>
            <a:ext cx="4953000" cy="203708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Яна</a:t>
            </a:r>
            <a:r>
              <a:rPr dirty="0" sz="3000" spc="-3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D6EA3"/>
                </a:solidFill>
                <a:latin typeface="Arial"/>
                <a:cs typeface="Arial"/>
              </a:rPr>
              <a:t>Кошкарева </a:t>
            </a:r>
            <a:r>
              <a:rPr dirty="0" sz="3000" spc="785">
                <a:solidFill>
                  <a:srgbClr val="0D6EA3"/>
                </a:solidFill>
                <a:latin typeface="Microsoft Sans Serif"/>
                <a:cs typeface="Microsoft Sans Serif"/>
              </a:rPr>
              <a:t>–</a:t>
            </a:r>
            <a:endParaRPr sz="3000">
              <a:latin typeface="Microsoft Sans Serif"/>
              <a:cs typeface="Microsoft Sans Serif"/>
            </a:endParaRPr>
          </a:p>
          <a:p>
            <a:pPr marL="12700" marR="5080">
              <a:lnSpc>
                <a:spcPct val="110000"/>
              </a:lnSpc>
            </a:pPr>
            <a:r>
              <a:rPr dirty="0" sz="3000" spc="-25">
                <a:solidFill>
                  <a:srgbClr val="0D6EA3"/>
                </a:solidFill>
                <a:latin typeface="Microsoft Sans Serif"/>
                <a:cs typeface="Microsoft Sans Serif"/>
              </a:rPr>
              <a:t>по</a:t>
            </a:r>
            <a:r>
              <a:rPr dirty="0" sz="300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5">
                <a:solidFill>
                  <a:srgbClr val="0D6EA3"/>
                </a:solidFill>
                <a:latin typeface="Microsoft Sans Serif"/>
                <a:cs typeface="Microsoft Sans Serif"/>
              </a:rPr>
              <a:t>вопросам</a:t>
            </a:r>
            <a:r>
              <a:rPr dirty="0" sz="300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0D6EA3"/>
                </a:solidFill>
                <a:latin typeface="Microsoft Sans Serif"/>
                <a:cs typeface="Microsoft Sans Serif"/>
              </a:rPr>
              <a:t>регионального </a:t>
            </a:r>
            <a:r>
              <a:rPr dirty="0" sz="3000" spc="-78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0D6EA3"/>
                </a:solidFill>
                <a:latin typeface="Microsoft Sans Serif"/>
                <a:cs typeface="Microsoft Sans Serif"/>
              </a:rPr>
              <a:t>взаимодействия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+7</a:t>
            </a:r>
            <a:r>
              <a:rPr dirty="0" sz="30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D6EA3"/>
                </a:solidFill>
                <a:latin typeface="Arial"/>
                <a:cs typeface="Arial"/>
              </a:rPr>
              <a:t>(924)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448</a:t>
            </a:r>
            <a:r>
              <a:rPr dirty="0" sz="3000" spc="-2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68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77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025" y="5650865"/>
            <a:ext cx="5735320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3000" spc="-25" b="1">
                <a:solidFill>
                  <a:srgbClr val="0D6EA3"/>
                </a:solidFill>
                <a:latin typeface="Arial"/>
                <a:cs typeface="Arial"/>
              </a:rPr>
              <a:t>Юлия</a:t>
            </a:r>
            <a:r>
              <a:rPr dirty="0" sz="3000" spc="-10" b="1">
                <a:solidFill>
                  <a:srgbClr val="0D6EA3"/>
                </a:solidFill>
                <a:latin typeface="Arial"/>
                <a:cs typeface="Arial"/>
              </a:rPr>
              <a:t> Лебединская</a:t>
            </a:r>
            <a:r>
              <a:rPr dirty="0" sz="3000" spc="3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785">
                <a:solidFill>
                  <a:srgbClr val="0D6EA3"/>
                </a:solidFill>
                <a:latin typeface="Microsoft Sans Serif"/>
                <a:cs typeface="Microsoft Sans Serif"/>
              </a:rPr>
              <a:t>– </a:t>
            </a:r>
            <a:r>
              <a:rPr dirty="0" sz="3000" spc="79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5">
                <a:solidFill>
                  <a:srgbClr val="0D6EA3"/>
                </a:solidFill>
                <a:latin typeface="Microsoft Sans Serif"/>
                <a:cs typeface="Microsoft Sans Serif"/>
              </a:rPr>
              <a:t>руководитель</a:t>
            </a:r>
            <a:r>
              <a:rPr dirty="0" sz="300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40">
                <a:solidFill>
                  <a:srgbClr val="0D6EA3"/>
                </a:solidFill>
                <a:latin typeface="Microsoft Sans Serif"/>
                <a:cs typeface="Microsoft Sans Serif"/>
              </a:rPr>
              <a:t>проектного</a:t>
            </a:r>
            <a:r>
              <a:rPr dirty="0" sz="300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0">
                <a:solidFill>
                  <a:srgbClr val="0D6EA3"/>
                </a:solidFill>
                <a:latin typeface="Microsoft Sans Serif"/>
                <a:cs typeface="Microsoft Sans Serif"/>
              </a:rPr>
              <a:t>офиса </a:t>
            </a:r>
            <a:r>
              <a:rPr dirty="0" sz="3000" spc="-78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90">
                <a:solidFill>
                  <a:srgbClr val="0D6EA3"/>
                </a:solidFill>
                <a:latin typeface="Microsoft Sans Serif"/>
                <a:cs typeface="Microsoft Sans Serif"/>
              </a:rPr>
              <a:t>Года</a:t>
            </a:r>
            <a:r>
              <a:rPr dirty="0" sz="300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0D6EA3"/>
                </a:solidFill>
                <a:latin typeface="Microsoft Sans Serif"/>
                <a:cs typeface="Microsoft Sans Serif"/>
              </a:rPr>
              <a:t>семьи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+7</a:t>
            </a:r>
            <a:r>
              <a:rPr dirty="0" sz="30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D6EA3"/>
                </a:solidFill>
                <a:latin typeface="Arial"/>
                <a:cs typeface="Arial"/>
              </a:rPr>
              <a:t>(926)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696</a:t>
            </a:r>
            <a:r>
              <a:rPr dirty="0" sz="3000" spc="-2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93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42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800" y="2056130"/>
            <a:ext cx="3389629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50" spc="-5" b="1">
                <a:solidFill>
                  <a:srgbClr val="0D6EA3"/>
                </a:solidFill>
                <a:latin typeface="Arial"/>
                <a:cs typeface="Arial"/>
              </a:rPr>
              <a:t>Контакты:</a:t>
            </a:r>
            <a:endParaRPr sz="5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6300" y="5717540"/>
            <a:ext cx="3837304" cy="153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Анастасия</a:t>
            </a:r>
            <a:r>
              <a:rPr dirty="0" sz="3000" spc="-5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Эрнайс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785">
                <a:solidFill>
                  <a:srgbClr val="0D6EA3"/>
                </a:solidFill>
                <a:latin typeface="Microsoft Sans Serif"/>
                <a:cs typeface="Microsoft Sans Serif"/>
              </a:rPr>
              <a:t>– </a:t>
            </a:r>
            <a:r>
              <a:rPr dirty="0" sz="3000" spc="-78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5">
                <a:solidFill>
                  <a:srgbClr val="0D6EA3"/>
                </a:solidFill>
                <a:latin typeface="Microsoft Sans Serif"/>
                <a:cs typeface="Microsoft Sans Serif"/>
              </a:rPr>
              <a:t>спецпроекты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+7</a:t>
            </a:r>
            <a:r>
              <a:rPr dirty="0" sz="30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D6EA3"/>
                </a:solidFill>
                <a:latin typeface="Arial"/>
                <a:cs typeface="Arial"/>
              </a:rPr>
              <a:t>(903)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558</a:t>
            </a:r>
            <a:r>
              <a:rPr dirty="0" sz="3000" spc="-2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42</a:t>
            </a: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27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10171" y="6441440"/>
            <a:ext cx="3046730" cy="153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2540">
              <a:lnSpc>
                <a:spcPct val="11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Стать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5" b="1">
                <a:solidFill>
                  <a:srgbClr val="FFFFFF"/>
                </a:solidFill>
                <a:latin typeface="Arial"/>
                <a:cs typeface="Arial"/>
              </a:rPr>
              <a:t>партнером</a:t>
            </a:r>
            <a:r>
              <a:rPr dirty="0" sz="3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5" b="1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dirty="0" sz="3000" spc="-8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5" b="1">
                <a:solidFill>
                  <a:srgbClr val="FFFFFF"/>
                </a:solidFill>
                <a:latin typeface="Arial"/>
                <a:cs typeface="Arial"/>
              </a:rPr>
              <a:t>семьи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6300" y="7706360"/>
            <a:ext cx="3295650" cy="107315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3000" spc="-40">
                <a:solidFill>
                  <a:srgbClr val="0D6EA3"/>
                </a:solidFill>
                <a:latin typeface="Microsoft Sans Serif"/>
                <a:cs typeface="Microsoft Sans Serif"/>
              </a:rPr>
              <a:t>Телефон: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+7</a:t>
            </a:r>
            <a:r>
              <a:rPr dirty="0" sz="3000" spc="-6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D6EA3"/>
                </a:solidFill>
                <a:latin typeface="Arial"/>
                <a:cs typeface="Arial"/>
              </a:rPr>
              <a:t>(495)</a:t>
            </a:r>
            <a:r>
              <a:rPr dirty="0" sz="3000" spc="-5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587-88-89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0750" y="8620759"/>
            <a:ext cx="36106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  <a:hlinkClick r:id="rId8"/>
              </a:rPr>
              <a:t>info@semya2024.ru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6175" y="0"/>
            <a:ext cx="14601825" cy="10287000"/>
            <a:chOff x="3686175" y="0"/>
            <a:chExt cx="1460182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6822" y="0"/>
              <a:ext cx="10301177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6175" y="6257925"/>
              <a:ext cx="5313654" cy="20872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522605"/>
            <a:ext cx="4631690" cy="1111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40"/>
              <a:t>Год</a:t>
            </a:r>
            <a:r>
              <a:rPr dirty="0" spc="-80"/>
              <a:t> </a:t>
            </a:r>
            <a:r>
              <a:rPr dirty="0" spc="-15"/>
              <a:t>семьи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8800" y="3467735"/>
            <a:ext cx="9114790" cy="3574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4500" spc="-15" b="1">
                <a:solidFill>
                  <a:srgbClr val="0D6EA3"/>
                </a:solidFill>
                <a:latin typeface="Arial"/>
                <a:cs typeface="Arial"/>
              </a:rPr>
              <a:t>«Семья </a:t>
            </a:r>
            <a:r>
              <a:rPr dirty="0" sz="4500" b="1">
                <a:solidFill>
                  <a:srgbClr val="0D6EA3"/>
                </a:solidFill>
                <a:latin typeface="Arial"/>
                <a:cs typeface="Arial"/>
              </a:rPr>
              <a:t>— </a:t>
            </a:r>
            <a:r>
              <a:rPr dirty="0" sz="4500" spc="-45" b="1">
                <a:solidFill>
                  <a:srgbClr val="0D6EA3"/>
                </a:solidFill>
                <a:latin typeface="Arial"/>
                <a:cs typeface="Arial"/>
              </a:rPr>
              <a:t>это </a:t>
            </a:r>
            <a:r>
              <a:rPr dirty="0" sz="4500" b="1">
                <a:solidFill>
                  <a:srgbClr val="0D6EA3"/>
                </a:solidFill>
                <a:latin typeface="Arial"/>
                <a:cs typeface="Arial"/>
              </a:rPr>
              <a:t>не </a:t>
            </a:r>
            <a:r>
              <a:rPr dirty="0" sz="4500" spc="-25" b="1">
                <a:solidFill>
                  <a:srgbClr val="0D6EA3"/>
                </a:solidFill>
                <a:latin typeface="Arial"/>
                <a:cs typeface="Arial"/>
              </a:rPr>
              <a:t>просто основа </a:t>
            </a:r>
            <a:r>
              <a:rPr dirty="0" sz="4500" spc="-124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4500" spc="-35" b="1">
                <a:solidFill>
                  <a:srgbClr val="0D6EA3"/>
                </a:solidFill>
                <a:latin typeface="Arial"/>
                <a:cs typeface="Arial"/>
              </a:rPr>
              <a:t>государства</a:t>
            </a:r>
            <a:r>
              <a:rPr dirty="0" sz="4500" spc="-1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4500" b="1">
                <a:solidFill>
                  <a:srgbClr val="0D6EA3"/>
                </a:solidFill>
                <a:latin typeface="Arial"/>
                <a:cs typeface="Arial"/>
              </a:rPr>
              <a:t>и</a:t>
            </a:r>
            <a:r>
              <a:rPr dirty="0" sz="4500" spc="-1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4500" spc="-20" b="1">
                <a:solidFill>
                  <a:srgbClr val="0D6EA3"/>
                </a:solidFill>
                <a:latin typeface="Arial"/>
                <a:cs typeface="Arial"/>
              </a:rPr>
              <a:t>общества,</a:t>
            </a:r>
            <a:r>
              <a:rPr dirty="0" sz="4500" spc="-1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4500" spc="-45" b="1">
                <a:solidFill>
                  <a:srgbClr val="0D6EA3"/>
                </a:solidFill>
                <a:latin typeface="Arial"/>
                <a:cs typeface="Arial"/>
              </a:rPr>
              <a:t>это </a:t>
            </a:r>
            <a:r>
              <a:rPr dirty="0" sz="4500" spc="-4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4500" spc="-10" b="1">
                <a:solidFill>
                  <a:srgbClr val="0D6EA3"/>
                </a:solidFill>
                <a:latin typeface="Arial"/>
                <a:cs typeface="Arial"/>
              </a:rPr>
              <a:t>духовное </a:t>
            </a:r>
            <a:r>
              <a:rPr dirty="0" sz="4500" spc="-20" b="1">
                <a:solidFill>
                  <a:srgbClr val="0D6EA3"/>
                </a:solidFill>
                <a:latin typeface="Arial"/>
                <a:cs typeface="Arial"/>
              </a:rPr>
              <a:t>явление, </a:t>
            </a:r>
            <a:r>
              <a:rPr dirty="0" sz="4500" spc="-25" b="1">
                <a:solidFill>
                  <a:srgbClr val="0D6EA3"/>
                </a:solidFill>
                <a:latin typeface="Arial"/>
                <a:cs typeface="Arial"/>
              </a:rPr>
              <a:t>основа </a:t>
            </a:r>
            <a:r>
              <a:rPr dirty="0" sz="4500" spc="-20" b="1">
                <a:solidFill>
                  <a:srgbClr val="0D6EA3"/>
                </a:solidFill>
                <a:latin typeface="Arial"/>
                <a:cs typeface="Arial"/>
              </a:rPr>
              <a:t> нравственности»</a:t>
            </a:r>
            <a:endParaRPr sz="4500">
              <a:latin typeface="Arial"/>
              <a:cs typeface="Arial"/>
            </a:endParaRPr>
          </a:p>
          <a:p>
            <a:pPr marL="12700">
              <a:lnSpc>
                <a:spcPts val="4185"/>
              </a:lnSpc>
            </a:pPr>
            <a:r>
              <a:rPr dirty="0" sz="3750" spc="-5">
                <a:solidFill>
                  <a:srgbClr val="0D6EA3"/>
                </a:solidFill>
                <a:latin typeface="Microsoft Sans Serif"/>
                <a:cs typeface="Microsoft Sans Serif"/>
              </a:rPr>
              <a:t>В.</a:t>
            </a:r>
            <a:r>
              <a:rPr dirty="0" sz="37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5">
                <a:solidFill>
                  <a:srgbClr val="0D6EA3"/>
                </a:solidFill>
                <a:latin typeface="Microsoft Sans Serif"/>
                <a:cs typeface="Microsoft Sans Serif"/>
              </a:rPr>
              <a:t>В.</a:t>
            </a:r>
            <a:r>
              <a:rPr dirty="0" sz="37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15">
                <a:solidFill>
                  <a:srgbClr val="0D6EA3"/>
                </a:solidFill>
                <a:latin typeface="Microsoft Sans Serif"/>
                <a:cs typeface="Microsoft Sans Serif"/>
              </a:rPr>
              <a:t>Путин</a:t>
            </a:r>
            <a:endParaRPr sz="3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6575" y="1228725"/>
            <a:ext cx="7591424" cy="90582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8800" y="1930400"/>
            <a:ext cx="10001885" cy="547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250" b="1">
                <a:solidFill>
                  <a:srgbClr val="0D6EA3"/>
                </a:solidFill>
                <a:latin typeface="Arial"/>
                <a:cs typeface="Arial"/>
              </a:rPr>
              <a:t>У</a:t>
            </a:r>
            <a:r>
              <a:rPr dirty="0" sz="11250" spc="-6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11250" spc="-95" b="1">
                <a:solidFill>
                  <a:srgbClr val="0D6EA3"/>
                </a:solidFill>
                <a:latin typeface="Arial"/>
                <a:cs typeface="Arial"/>
              </a:rPr>
              <a:t>НАС</a:t>
            </a:r>
            <a:r>
              <a:rPr dirty="0" sz="11250" spc="-5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11250" spc="-35" b="1">
                <a:solidFill>
                  <a:srgbClr val="0D6EA3"/>
                </a:solidFill>
                <a:latin typeface="Arial"/>
                <a:cs typeface="Arial"/>
              </a:rPr>
              <a:t>МНОГО</a:t>
            </a:r>
            <a:endParaRPr sz="11250">
              <a:latin typeface="Arial"/>
              <a:cs typeface="Arial"/>
            </a:endParaRPr>
          </a:p>
          <a:p>
            <a:pPr marL="12700" marR="1631314">
              <a:lnSpc>
                <a:spcPct val="110000"/>
              </a:lnSpc>
              <a:spcBef>
                <a:spcPts val="9600"/>
              </a:spcBef>
            </a:pPr>
            <a:r>
              <a:rPr dirty="0" sz="3750" spc="-45">
                <a:solidFill>
                  <a:srgbClr val="0D6EA3"/>
                </a:solidFill>
                <a:latin typeface="Microsoft Sans Serif"/>
                <a:cs typeface="Microsoft Sans Serif"/>
              </a:rPr>
              <a:t>Главная </a:t>
            </a:r>
            <a:r>
              <a:rPr dirty="0" sz="3750" spc="-5">
                <a:solidFill>
                  <a:srgbClr val="0D6EA3"/>
                </a:solidFill>
                <a:latin typeface="Microsoft Sans Serif"/>
                <a:cs typeface="Microsoft Sans Serif"/>
              </a:rPr>
              <a:t>идея </a:t>
            </a:r>
            <a:r>
              <a:rPr dirty="0" sz="3750" spc="-50">
                <a:solidFill>
                  <a:srgbClr val="0D6EA3"/>
                </a:solidFill>
                <a:latin typeface="Microsoft Sans Serif"/>
                <a:cs typeface="Microsoft Sans Serif"/>
              </a:rPr>
              <a:t>этого </a:t>
            </a:r>
            <a:r>
              <a:rPr dirty="0" sz="3750" spc="-60">
                <a:solidFill>
                  <a:srgbClr val="0D6EA3"/>
                </a:solidFill>
                <a:latin typeface="Microsoft Sans Serif"/>
                <a:cs typeface="Microsoft Sans Serif"/>
              </a:rPr>
              <a:t>года </a:t>
            </a:r>
            <a:r>
              <a:rPr dirty="0" sz="3750" spc="985">
                <a:solidFill>
                  <a:srgbClr val="0D6EA3"/>
                </a:solidFill>
                <a:latin typeface="Microsoft Sans Serif"/>
                <a:cs typeface="Microsoft Sans Serif"/>
              </a:rPr>
              <a:t>– </a:t>
            </a:r>
            <a:r>
              <a:rPr dirty="0" sz="3750" spc="-25">
                <a:solidFill>
                  <a:srgbClr val="0D6EA3"/>
                </a:solidFill>
                <a:latin typeface="Microsoft Sans Serif"/>
                <a:cs typeface="Microsoft Sans Serif"/>
              </a:rPr>
              <a:t>изобилие </a:t>
            </a:r>
            <a:r>
              <a:rPr dirty="0" sz="3750" spc="-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50">
                <a:solidFill>
                  <a:srgbClr val="0D6EA3"/>
                </a:solidFill>
                <a:latin typeface="Microsoft Sans Serif"/>
                <a:cs typeface="Microsoft Sans Serif"/>
              </a:rPr>
              <a:t>возможностей,</a:t>
            </a:r>
            <a:r>
              <a:rPr dirty="0" sz="37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50">
                <a:solidFill>
                  <a:srgbClr val="0D6EA3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37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25">
                <a:solidFill>
                  <a:srgbClr val="0D6EA3"/>
                </a:solidFill>
                <a:latin typeface="Microsoft Sans Serif"/>
                <a:cs typeface="Microsoft Sans Serif"/>
              </a:rPr>
              <a:t>появляются</a:t>
            </a:r>
            <a:r>
              <a:rPr dirty="0" sz="37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>
                <a:solidFill>
                  <a:srgbClr val="0D6EA3"/>
                </a:solidFill>
                <a:latin typeface="Microsoft Sans Serif"/>
                <a:cs typeface="Microsoft Sans Serif"/>
              </a:rPr>
              <a:t>в </a:t>
            </a:r>
            <a:r>
              <a:rPr dirty="0" sz="3750" spc="-98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25">
                <a:solidFill>
                  <a:srgbClr val="0D6EA3"/>
                </a:solidFill>
                <a:latin typeface="Microsoft Sans Serif"/>
                <a:cs typeface="Microsoft Sans Serif"/>
              </a:rPr>
              <a:t>семье</a:t>
            </a:r>
            <a:r>
              <a:rPr dirty="0" sz="3750" spc="3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35">
                <a:solidFill>
                  <a:srgbClr val="0D6EA3"/>
                </a:solidFill>
                <a:latin typeface="Microsoft Sans Serif"/>
                <a:cs typeface="Microsoft Sans Serif"/>
              </a:rPr>
              <a:t>вместе</a:t>
            </a:r>
            <a:r>
              <a:rPr dirty="0" sz="3750" spc="3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>
                <a:solidFill>
                  <a:srgbClr val="0D6EA3"/>
                </a:solidFill>
                <a:latin typeface="Microsoft Sans Serif"/>
                <a:cs typeface="Microsoft Sans Serif"/>
              </a:rPr>
              <a:t>с</a:t>
            </a:r>
            <a:r>
              <a:rPr dirty="0" sz="3750" spc="4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35">
                <a:solidFill>
                  <a:srgbClr val="0D6EA3"/>
                </a:solidFill>
                <a:latin typeface="Microsoft Sans Serif"/>
                <a:cs typeface="Microsoft Sans Serif"/>
              </a:rPr>
              <a:t>детьми.</a:t>
            </a:r>
            <a:endParaRPr sz="3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3750" spc="-5" b="1">
                <a:solidFill>
                  <a:srgbClr val="0D6EA3"/>
                </a:solidFill>
                <a:latin typeface="Arial"/>
                <a:cs typeface="Arial"/>
              </a:rPr>
              <a:t>Для</a:t>
            </a:r>
            <a:r>
              <a:rPr dirty="0" sz="3750" spc="-1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750" spc="-25" b="1">
                <a:solidFill>
                  <a:srgbClr val="F06199"/>
                </a:solidFill>
                <a:latin typeface="Arial"/>
                <a:cs typeface="Arial"/>
              </a:rPr>
              <a:t>МНОГОдетности</a:t>
            </a:r>
            <a:r>
              <a:rPr dirty="0" sz="3750" b="1">
                <a:solidFill>
                  <a:srgbClr val="F06199"/>
                </a:solidFill>
                <a:latin typeface="Arial"/>
                <a:cs typeface="Arial"/>
              </a:rPr>
              <a:t> </a:t>
            </a:r>
            <a:r>
              <a:rPr dirty="0" sz="3750" spc="-15" b="1">
                <a:solidFill>
                  <a:srgbClr val="0D6EA3"/>
                </a:solidFill>
                <a:latin typeface="Arial"/>
                <a:cs typeface="Arial"/>
              </a:rPr>
              <a:t>много</a:t>
            </a:r>
            <a:r>
              <a:rPr dirty="0" sz="375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750" b="1">
                <a:solidFill>
                  <a:srgbClr val="0D6EA3"/>
                </a:solidFill>
                <a:latin typeface="Arial"/>
                <a:cs typeface="Arial"/>
              </a:rPr>
              <a:t>причин</a:t>
            </a:r>
            <a:endParaRPr sz="37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73860" y="220560"/>
            <a:ext cx="2047239" cy="8864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50" spc="-1325" i="1">
                <a:solidFill>
                  <a:srgbClr val="EEB0C5"/>
                </a:solidFill>
                <a:latin typeface="Verdana"/>
                <a:cs typeface="Verdana"/>
              </a:rPr>
              <a:t>с</a:t>
            </a:r>
            <a:r>
              <a:rPr dirty="0" sz="5650" spc="-1270" i="1">
                <a:solidFill>
                  <a:srgbClr val="EEB0C5"/>
                </a:solidFill>
                <a:latin typeface="Verdana"/>
                <a:cs typeface="Verdana"/>
              </a:rPr>
              <a:t>частья</a:t>
            </a:r>
            <a:endParaRPr sz="5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5305425"/>
            <a:ext cx="6905624" cy="441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1905000"/>
            <a:ext cx="8991599" cy="2676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1700" y="1905000"/>
            <a:ext cx="7924799" cy="2676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522605"/>
            <a:ext cx="9556115" cy="1111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Семьи</a:t>
            </a:r>
            <a:r>
              <a:rPr dirty="0" spc="-40"/>
              <a:t> </a:t>
            </a:r>
            <a:r>
              <a:rPr dirty="0" spc="15"/>
              <a:t>и</a:t>
            </a:r>
            <a:r>
              <a:rPr dirty="0" spc="-40"/>
              <a:t> </a:t>
            </a:r>
            <a:r>
              <a:rPr dirty="0" spc="-20"/>
              <a:t>дети</a:t>
            </a:r>
            <a:r>
              <a:rPr dirty="0" spc="-35"/>
              <a:t> России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9800" y="2587700"/>
            <a:ext cx="7049134" cy="133985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375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37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35">
                <a:solidFill>
                  <a:srgbClr val="0D6EA3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37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50">
                <a:solidFill>
                  <a:srgbClr val="0D6EA3"/>
                </a:solidFill>
                <a:latin typeface="Microsoft Sans Serif"/>
                <a:cs typeface="Microsoft Sans Serif"/>
              </a:rPr>
              <a:t>проживает</a:t>
            </a:r>
            <a:r>
              <a:rPr dirty="0" sz="37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15">
                <a:solidFill>
                  <a:srgbClr val="0D6EA3"/>
                </a:solidFill>
                <a:latin typeface="Microsoft Sans Serif"/>
                <a:cs typeface="Microsoft Sans Serif"/>
              </a:rPr>
              <a:t>более</a:t>
            </a:r>
            <a:endParaRPr sz="3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3750" spc="-5" b="1">
                <a:solidFill>
                  <a:srgbClr val="FF6699"/>
                </a:solidFill>
                <a:latin typeface="Arial"/>
                <a:cs typeface="Arial"/>
              </a:rPr>
              <a:t>30</a:t>
            </a:r>
            <a:r>
              <a:rPr dirty="0" sz="3750" spc="-1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750" spc="-10" b="1">
                <a:solidFill>
                  <a:srgbClr val="FF6699"/>
                </a:solidFill>
                <a:latin typeface="Arial"/>
                <a:cs typeface="Arial"/>
              </a:rPr>
              <a:t>млн</a:t>
            </a:r>
            <a:r>
              <a:rPr dirty="0" sz="3750" spc="-15" b="1">
                <a:solidFill>
                  <a:srgbClr val="FF6699"/>
                </a:solidFill>
                <a:latin typeface="Arial"/>
                <a:cs typeface="Arial"/>
              </a:rPr>
              <a:t> детей</a:t>
            </a:r>
            <a:r>
              <a:rPr dirty="0" sz="3750" spc="2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75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3750" spc="3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5">
                <a:solidFill>
                  <a:srgbClr val="0D6EA3"/>
                </a:solidFill>
                <a:latin typeface="Microsoft Sans Serif"/>
                <a:cs typeface="Microsoft Sans Serif"/>
              </a:rPr>
              <a:t>24.5</a:t>
            </a:r>
            <a:r>
              <a:rPr dirty="0" sz="3750" spc="3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30">
                <a:solidFill>
                  <a:srgbClr val="0D6EA3"/>
                </a:solidFill>
                <a:latin typeface="Microsoft Sans Serif"/>
                <a:cs typeface="Microsoft Sans Serif"/>
              </a:rPr>
              <a:t>млн</a:t>
            </a:r>
            <a:r>
              <a:rPr dirty="0" sz="37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25">
                <a:solidFill>
                  <a:srgbClr val="0D6EA3"/>
                </a:solidFill>
                <a:latin typeface="Microsoft Sans Serif"/>
                <a:cs typeface="Microsoft Sans Serif"/>
              </a:rPr>
              <a:t>семей</a:t>
            </a:r>
            <a:endParaRPr sz="37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4904105"/>
            <a:ext cx="41694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Microsoft Sans Serif"/>
                <a:cs typeface="Microsoft Sans Serif"/>
              </a:rPr>
              <a:t>Количество</a:t>
            </a:r>
            <a:r>
              <a:rPr dirty="0" sz="1500" spc="1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детей</a:t>
            </a:r>
            <a:r>
              <a:rPr dirty="0" sz="1500" spc="15">
                <a:latin typeface="Microsoft Sans Serif"/>
                <a:cs typeface="Microsoft Sans Serif"/>
              </a:rPr>
              <a:t> </a:t>
            </a:r>
            <a:r>
              <a:rPr dirty="0" sz="1500">
                <a:latin typeface="Microsoft Sans Serif"/>
                <a:cs typeface="Microsoft Sans Serif"/>
              </a:rPr>
              <a:t>в</a:t>
            </a:r>
            <a:r>
              <a:rPr dirty="0" sz="1500" spc="10">
                <a:latin typeface="Microsoft Sans Serif"/>
                <a:cs typeface="Microsoft Sans Serif"/>
              </a:rPr>
              <a:t> </a:t>
            </a:r>
            <a:r>
              <a:rPr dirty="0" sz="1500" spc="-20">
                <a:latin typeface="Microsoft Sans Serif"/>
                <a:cs typeface="Microsoft Sans Serif"/>
              </a:rPr>
              <a:t>многодетных</a:t>
            </a:r>
            <a:r>
              <a:rPr dirty="0" sz="1500" spc="1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семьях</a:t>
            </a:r>
            <a:r>
              <a:rPr dirty="0" sz="1500" spc="15">
                <a:latin typeface="Microsoft Sans Serif"/>
                <a:cs typeface="Microsoft Sans Serif"/>
              </a:rPr>
              <a:t> </a:t>
            </a:r>
            <a:r>
              <a:rPr dirty="0" sz="1500" spc="-10">
                <a:latin typeface="Microsoft Sans Serif"/>
                <a:cs typeface="Microsoft Sans Serif"/>
              </a:rPr>
              <a:t>(млн)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0" y="2625725"/>
            <a:ext cx="5173345" cy="128270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3750" spc="-35">
                <a:solidFill>
                  <a:srgbClr val="0D6EA3"/>
                </a:solidFill>
                <a:latin typeface="Microsoft Sans Serif"/>
                <a:cs typeface="Microsoft Sans Serif"/>
              </a:rPr>
              <a:t>Всего</a:t>
            </a:r>
            <a:r>
              <a:rPr dirty="0" sz="37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37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5">
                <a:solidFill>
                  <a:srgbClr val="0D6EA3"/>
                </a:solidFill>
                <a:latin typeface="Microsoft Sans Serif"/>
                <a:cs typeface="Microsoft Sans Serif"/>
              </a:rPr>
              <a:t>стране</a:t>
            </a:r>
            <a:r>
              <a:rPr dirty="0" sz="3750" spc="4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5" b="1">
                <a:solidFill>
                  <a:srgbClr val="FF6699"/>
                </a:solidFill>
                <a:latin typeface="Arial"/>
                <a:cs typeface="Arial"/>
              </a:rPr>
              <a:t>2.3</a:t>
            </a:r>
            <a:r>
              <a:rPr dirty="0" sz="3750" spc="-2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750" spc="-5" b="1">
                <a:solidFill>
                  <a:srgbClr val="FF6699"/>
                </a:solidFill>
                <a:latin typeface="Arial"/>
                <a:cs typeface="Arial"/>
              </a:rPr>
              <a:t>млн</a:t>
            </a: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3750" spc="-50">
                <a:solidFill>
                  <a:srgbClr val="0D6EA3"/>
                </a:solidFill>
                <a:latin typeface="Microsoft Sans Serif"/>
                <a:cs typeface="Microsoft Sans Serif"/>
              </a:rPr>
              <a:t>многодетных</a:t>
            </a:r>
            <a:r>
              <a:rPr dirty="0" sz="37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750" spc="-25">
                <a:solidFill>
                  <a:srgbClr val="0D6EA3"/>
                </a:solidFill>
                <a:latin typeface="Microsoft Sans Serif"/>
                <a:cs typeface="Microsoft Sans Serif"/>
              </a:rPr>
              <a:t>семей</a:t>
            </a:r>
            <a:endParaRPr sz="37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6875" y="5387975"/>
            <a:ext cx="8054340" cy="424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50" spc="-5" b="1">
                <a:solidFill>
                  <a:srgbClr val="FF6699"/>
                </a:solidFill>
                <a:latin typeface="Arial"/>
                <a:cs typeface="Arial"/>
              </a:rPr>
              <a:t>2,3</a:t>
            </a:r>
            <a:r>
              <a:rPr dirty="0" sz="3750" spc="-5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750" spc="-5" b="1">
                <a:solidFill>
                  <a:srgbClr val="FF6699"/>
                </a:solidFill>
                <a:latin typeface="Arial"/>
                <a:cs typeface="Arial"/>
              </a:rPr>
              <a:t>млн</a:t>
            </a: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3000" spc="-40">
                <a:solidFill>
                  <a:srgbClr val="0D6EA3"/>
                </a:solidFill>
                <a:latin typeface="Microsoft Sans Serif"/>
                <a:cs typeface="Microsoft Sans Serif"/>
              </a:rPr>
              <a:t>многодетных</a:t>
            </a:r>
            <a:r>
              <a:rPr dirty="0" sz="300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0D6EA3"/>
                </a:solidFill>
                <a:latin typeface="Microsoft Sans Serif"/>
                <a:cs typeface="Microsoft Sans Serif"/>
              </a:rPr>
              <a:t>семей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250" spc="-5" b="1">
                <a:solidFill>
                  <a:srgbClr val="FF6699"/>
                </a:solidFill>
                <a:latin typeface="Arial"/>
                <a:cs typeface="Arial"/>
              </a:rPr>
              <a:t>+27%</a:t>
            </a:r>
            <a:r>
              <a:rPr dirty="0" sz="2250" spc="-2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за</a:t>
            </a:r>
            <a:r>
              <a:rPr dirty="0" sz="225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b="1">
                <a:solidFill>
                  <a:srgbClr val="0D6EA3"/>
                </a:solidFill>
                <a:latin typeface="Arial"/>
                <a:cs typeface="Arial"/>
              </a:rPr>
              <a:t>5</a:t>
            </a:r>
            <a:r>
              <a:rPr dirty="0" sz="2250" spc="-2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-20" b="1">
                <a:solidFill>
                  <a:srgbClr val="0D6EA3"/>
                </a:solidFill>
                <a:latin typeface="Arial"/>
                <a:cs typeface="Arial"/>
              </a:rPr>
              <a:t>лет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ts val="3585"/>
              </a:lnSpc>
            </a:pPr>
            <a:r>
              <a:rPr dirty="0" sz="300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300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40">
                <a:solidFill>
                  <a:srgbClr val="0D6EA3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300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>
                <a:solidFill>
                  <a:srgbClr val="0D6EA3"/>
                </a:solidFill>
                <a:latin typeface="Microsoft Sans Serif"/>
                <a:cs typeface="Microsoft Sans Serif"/>
              </a:rPr>
              <a:t>растут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ts val="4485"/>
              </a:lnSpc>
            </a:pPr>
            <a:r>
              <a:rPr dirty="0" sz="3750" b="1">
                <a:solidFill>
                  <a:srgbClr val="FF6699"/>
                </a:solidFill>
                <a:latin typeface="Arial"/>
                <a:cs typeface="Arial"/>
              </a:rPr>
              <a:t>&gt;</a:t>
            </a:r>
            <a:r>
              <a:rPr dirty="0" sz="3750" spc="-3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750" spc="-5" b="1">
                <a:solidFill>
                  <a:srgbClr val="FF6699"/>
                </a:solidFill>
                <a:latin typeface="Arial"/>
                <a:cs typeface="Arial"/>
              </a:rPr>
              <a:t>7,4</a:t>
            </a:r>
            <a:r>
              <a:rPr dirty="0" sz="3750" spc="-2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750" spc="-10" b="1">
                <a:solidFill>
                  <a:srgbClr val="FF6699"/>
                </a:solidFill>
                <a:latin typeface="Arial"/>
                <a:cs typeface="Arial"/>
              </a:rPr>
              <a:t>млн</a:t>
            </a:r>
            <a:r>
              <a:rPr dirty="0" sz="375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750" spc="-15" b="1">
                <a:solidFill>
                  <a:srgbClr val="0D6EA3"/>
                </a:solidFill>
                <a:latin typeface="Arial"/>
                <a:cs typeface="Arial"/>
              </a:rPr>
              <a:t>детей</a:t>
            </a: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2250" spc="-5" b="1">
                <a:solidFill>
                  <a:srgbClr val="FF6699"/>
                </a:solidFill>
                <a:latin typeface="Arial"/>
                <a:cs typeface="Arial"/>
              </a:rPr>
              <a:t>+30%</a:t>
            </a:r>
            <a:r>
              <a:rPr dirty="0" sz="2250" spc="-1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за</a:t>
            </a:r>
            <a:r>
              <a:rPr dirty="0" sz="225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b="1">
                <a:solidFill>
                  <a:srgbClr val="0D6EA3"/>
                </a:solidFill>
                <a:latin typeface="Arial"/>
                <a:cs typeface="Arial"/>
              </a:rPr>
              <a:t>5</a:t>
            </a:r>
            <a:r>
              <a:rPr dirty="0" sz="2250" spc="-2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-20" b="1">
                <a:solidFill>
                  <a:srgbClr val="0D6EA3"/>
                </a:solidFill>
                <a:latin typeface="Arial"/>
                <a:cs typeface="Arial"/>
              </a:rPr>
              <a:t>лет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50" spc="-85">
                <a:solidFill>
                  <a:srgbClr val="FF6699"/>
                </a:solidFill>
                <a:latin typeface="Microsoft Sans Serif"/>
                <a:cs typeface="Microsoft Sans Serif"/>
              </a:rPr>
              <a:t>Указ</a:t>
            </a:r>
            <a:r>
              <a:rPr dirty="0" sz="2250" spc="15">
                <a:solidFill>
                  <a:srgbClr val="FF6699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FF6699"/>
                </a:solidFill>
                <a:latin typeface="Microsoft Sans Serif"/>
                <a:cs typeface="Microsoft Sans Serif"/>
              </a:rPr>
              <a:t>президента</a:t>
            </a:r>
            <a:r>
              <a:rPr dirty="0" sz="2250" spc="20">
                <a:solidFill>
                  <a:srgbClr val="FF6699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0">
                <a:solidFill>
                  <a:srgbClr val="FF6699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2250" spc="15">
                <a:solidFill>
                  <a:srgbClr val="FF6699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5">
                <a:solidFill>
                  <a:srgbClr val="FF6699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2250" spc="20">
                <a:solidFill>
                  <a:srgbClr val="FF6699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FF6699"/>
                </a:solidFill>
                <a:latin typeface="Microsoft Sans Serif"/>
                <a:cs typeface="Microsoft Sans Serif"/>
              </a:rPr>
              <a:t>от</a:t>
            </a:r>
            <a:r>
              <a:rPr dirty="0" sz="2250" spc="20">
                <a:solidFill>
                  <a:srgbClr val="FF6699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FF6699"/>
                </a:solidFill>
                <a:latin typeface="Microsoft Sans Serif"/>
                <a:cs typeface="Microsoft Sans Serif"/>
              </a:rPr>
              <a:t>23.01.2024</a:t>
            </a:r>
            <a:r>
              <a:rPr dirty="0" sz="2250" spc="20">
                <a:solidFill>
                  <a:srgbClr val="FF6699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165">
                <a:solidFill>
                  <a:srgbClr val="FF6699"/>
                </a:solidFill>
                <a:latin typeface="Microsoft Sans Serif"/>
                <a:cs typeface="Microsoft Sans Serif"/>
              </a:rPr>
              <a:t>№</a:t>
            </a:r>
            <a:r>
              <a:rPr dirty="0" sz="2250" spc="20">
                <a:solidFill>
                  <a:srgbClr val="FF6699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FF6699"/>
                </a:solidFill>
                <a:latin typeface="Microsoft Sans Serif"/>
                <a:cs typeface="Microsoft Sans Serif"/>
              </a:rPr>
              <a:t>63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250" spc="-5" b="1">
                <a:solidFill>
                  <a:srgbClr val="0D6EA3"/>
                </a:solidFill>
                <a:latin typeface="Arial"/>
                <a:cs typeface="Arial"/>
              </a:rPr>
              <a:t>«О</a:t>
            </a: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-5" b="1">
                <a:solidFill>
                  <a:srgbClr val="0D6EA3"/>
                </a:solidFill>
                <a:latin typeface="Arial"/>
                <a:cs typeface="Arial"/>
              </a:rPr>
              <a:t>мерах</a:t>
            </a:r>
            <a:r>
              <a:rPr dirty="0" sz="225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-5" b="1">
                <a:solidFill>
                  <a:srgbClr val="0D6EA3"/>
                </a:solidFill>
                <a:latin typeface="Arial"/>
                <a:cs typeface="Arial"/>
              </a:rPr>
              <a:t>социальной</a:t>
            </a: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поддержки</a:t>
            </a:r>
            <a:r>
              <a:rPr dirty="0" sz="2250" spc="-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250" spc="-15" b="1">
                <a:solidFill>
                  <a:srgbClr val="0D6EA3"/>
                </a:solidFill>
                <a:latin typeface="Arial"/>
                <a:cs typeface="Arial"/>
              </a:rPr>
              <a:t>многодетных </a:t>
            </a:r>
            <a:r>
              <a:rPr dirty="0" sz="2250" spc="-10" b="1">
                <a:solidFill>
                  <a:srgbClr val="0D6EA3"/>
                </a:solidFill>
                <a:latin typeface="Arial"/>
                <a:cs typeface="Arial"/>
              </a:rPr>
              <a:t>семей»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2543175"/>
            <a:ext cx="14182724" cy="1828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49675" y="571500"/>
            <a:ext cx="1262539" cy="8707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5725" y="2543175"/>
            <a:ext cx="1828799" cy="1828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522605"/>
            <a:ext cx="4631690" cy="1111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40"/>
              <a:t>Год</a:t>
            </a:r>
            <a:r>
              <a:rPr dirty="0" spc="-80"/>
              <a:t> </a:t>
            </a:r>
            <a:r>
              <a:rPr dirty="0" spc="-15"/>
              <a:t>семьи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6450" y="2905759"/>
            <a:ext cx="13307060" cy="105410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3000" spc="-5">
                <a:solidFill>
                  <a:srgbClr val="0D6EA3"/>
                </a:solidFill>
                <a:latin typeface="Microsoft Sans Serif"/>
                <a:cs typeface="Microsoft Sans Serif"/>
              </a:rPr>
              <a:t>22</a:t>
            </a:r>
            <a:r>
              <a:rPr dirty="0" sz="300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5">
                <a:solidFill>
                  <a:srgbClr val="0D6EA3"/>
                </a:solidFill>
                <a:latin typeface="Microsoft Sans Serif"/>
                <a:cs typeface="Microsoft Sans Serif"/>
              </a:rPr>
              <a:t>ноября</a:t>
            </a:r>
            <a:r>
              <a:rPr dirty="0" sz="300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5">
                <a:solidFill>
                  <a:srgbClr val="0D6EA3"/>
                </a:solidFill>
                <a:latin typeface="Microsoft Sans Serif"/>
                <a:cs typeface="Microsoft Sans Serif"/>
              </a:rPr>
              <a:t>2023</a:t>
            </a:r>
            <a:r>
              <a:rPr dirty="0" sz="3000" spc="3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50">
                <a:solidFill>
                  <a:srgbClr val="0D6EA3"/>
                </a:solidFill>
                <a:latin typeface="Microsoft Sans Serif"/>
                <a:cs typeface="Microsoft Sans Serif"/>
              </a:rPr>
              <a:t>года</a:t>
            </a:r>
            <a:r>
              <a:rPr dirty="0" sz="300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0D6EA3"/>
                </a:solidFill>
                <a:latin typeface="Microsoft Sans Serif"/>
                <a:cs typeface="Microsoft Sans Serif"/>
              </a:rPr>
              <a:t>Президент</a:t>
            </a:r>
            <a:r>
              <a:rPr dirty="0" sz="300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5">
                <a:solidFill>
                  <a:srgbClr val="0D6EA3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3000" spc="3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45">
                <a:solidFill>
                  <a:srgbClr val="0D6EA3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300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0D6EA3"/>
                </a:solidFill>
                <a:latin typeface="Microsoft Sans Serif"/>
                <a:cs typeface="Microsoft Sans Serif"/>
              </a:rPr>
              <a:t>подписал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3000" spc="-25" b="1">
                <a:solidFill>
                  <a:srgbClr val="FF6699"/>
                </a:solidFill>
                <a:latin typeface="Arial"/>
                <a:cs typeface="Arial"/>
              </a:rPr>
              <a:t>Указ</a:t>
            </a:r>
            <a:r>
              <a:rPr dirty="0" sz="3000" spc="-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40" b="1">
                <a:solidFill>
                  <a:srgbClr val="FF6699"/>
                </a:solidFill>
                <a:latin typeface="Arial"/>
                <a:cs typeface="Arial"/>
              </a:rPr>
              <a:t>от</a:t>
            </a:r>
            <a:r>
              <a:rPr dirty="0" sz="3000" spc="-1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6699"/>
                </a:solidFill>
                <a:latin typeface="Arial"/>
                <a:cs typeface="Arial"/>
              </a:rPr>
              <a:t>22.11.2023</a:t>
            </a:r>
            <a:r>
              <a:rPr dirty="0" sz="3000" b="1">
                <a:solidFill>
                  <a:srgbClr val="FF6699"/>
                </a:solidFill>
                <a:latin typeface="Arial"/>
                <a:cs typeface="Arial"/>
              </a:rPr>
              <a:t> №</a:t>
            </a:r>
            <a:r>
              <a:rPr dirty="0" sz="3000" spc="-1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FF6699"/>
                </a:solidFill>
                <a:latin typeface="Arial"/>
                <a:cs typeface="Arial"/>
              </a:rPr>
              <a:t>875</a:t>
            </a:r>
            <a:r>
              <a:rPr dirty="0" sz="3000" b="1">
                <a:solidFill>
                  <a:srgbClr val="FF6699"/>
                </a:solidFill>
                <a:latin typeface="Arial"/>
                <a:cs typeface="Arial"/>
              </a:rPr>
              <a:t> “О</a:t>
            </a:r>
            <a:r>
              <a:rPr dirty="0" sz="3000" spc="-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6699"/>
                </a:solidFill>
                <a:latin typeface="Arial"/>
                <a:cs typeface="Arial"/>
              </a:rPr>
              <a:t>проведении</a:t>
            </a:r>
            <a:r>
              <a:rPr dirty="0" sz="3000" b="1">
                <a:solidFill>
                  <a:srgbClr val="FF6699"/>
                </a:solidFill>
                <a:latin typeface="Arial"/>
                <a:cs typeface="Arial"/>
              </a:rPr>
              <a:t> в</a:t>
            </a:r>
            <a:r>
              <a:rPr dirty="0" sz="3000" spc="-1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6699"/>
                </a:solidFill>
                <a:latin typeface="Arial"/>
                <a:cs typeface="Arial"/>
              </a:rPr>
              <a:t>РФ</a:t>
            </a:r>
            <a:r>
              <a:rPr dirty="0" sz="3000" spc="-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50" b="1">
                <a:solidFill>
                  <a:srgbClr val="FF6699"/>
                </a:solidFill>
                <a:latin typeface="Arial"/>
                <a:cs typeface="Arial"/>
              </a:rPr>
              <a:t>Года</a:t>
            </a:r>
            <a:r>
              <a:rPr dirty="0" sz="3000" spc="-1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15" b="1">
                <a:solidFill>
                  <a:srgbClr val="FF6699"/>
                </a:solidFill>
                <a:latin typeface="Arial"/>
                <a:cs typeface="Arial"/>
              </a:rPr>
              <a:t>семьи</a:t>
            </a:r>
            <a:r>
              <a:rPr dirty="0" sz="3000" spc="-1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6699"/>
                </a:solidFill>
                <a:latin typeface="Arial"/>
                <a:cs typeface="Arial"/>
              </a:rPr>
              <a:t>в</a:t>
            </a:r>
            <a:r>
              <a:rPr dirty="0" sz="3000" spc="-5" b="1">
                <a:solidFill>
                  <a:srgbClr val="FF6699"/>
                </a:solidFill>
                <a:latin typeface="Arial"/>
                <a:cs typeface="Arial"/>
              </a:rPr>
              <a:t> 2024 </a:t>
            </a:r>
            <a:r>
              <a:rPr dirty="0" sz="3000" spc="-15" b="1">
                <a:solidFill>
                  <a:srgbClr val="FF6699"/>
                </a:solidFill>
                <a:latin typeface="Arial"/>
                <a:cs typeface="Arial"/>
              </a:rPr>
              <a:t>году”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500" y="4724400"/>
            <a:ext cx="17145000" cy="4067175"/>
            <a:chOff x="571500" y="4724400"/>
            <a:chExt cx="17145000" cy="40671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" y="4724400"/>
              <a:ext cx="17144999" cy="40671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150" y="5734050"/>
              <a:ext cx="288224" cy="2976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150" y="6140265"/>
              <a:ext cx="288224" cy="2976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150" y="6546480"/>
              <a:ext cx="288224" cy="2976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150" y="6952694"/>
              <a:ext cx="288224" cy="2976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150" y="7426613"/>
              <a:ext cx="288224" cy="29763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06450" y="4963160"/>
            <a:ext cx="15255240" cy="317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Ключевые</a:t>
            </a:r>
            <a:r>
              <a:rPr dirty="0" sz="3000" spc="-5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0D6EA3"/>
                </a:solidFill>
                <a:latin typeface="Arial"/>
                <a:cs typeface="Arial"/>
              </a:rPr>
              <a:t>смыслы:</a:t>
            </a:r>
            <a:endParaRPr sz="3000">
              <a:latin typeface="Arial"/>
              <a:cs typeface="Arial"/>
            </a:endParaRPr>
          </a:p>
          <a:p>
            <a:pPr marL="435609" marR="9109075">
              <a:lnSpc>
                <a:spcPct val="120000"/>
              </a:lnSpc>
              <a:spcBef>
                <a:spcPts val="1740"/>
              </a:spcBef>
            </a:pP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Семья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высокий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нравственный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ориентир </a:t>
            </a:r>
            <a:r>
              <a:rPr dirty="0" sz="2250" spc="-58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0">
                <a:solidFill>
                  <a:srgbClr val="0D6EA3"/>
                </a:solidFill>
                <a:latin typeface="Microsoft Sans Serif"/>
                <a:cs typeface="Microsoft Sans Serif"/>
              </a:rPr>
              <a:t>Крепкая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семья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 </a:t>
            </a:r>
            <a:r>
              <a:rPr dirty="0" sz="2250" spc="-45">
                <a:solidFill>
                  <a:srgbClr val="0D6EA3"/>
                </a:solidFill>
                <a:latin typeface="Microsoft Sans Serif"/>
                <a:cs typeface="Microsoft Sans Serif"/>
              </a:rPr>
              <a:t>крепкая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Россия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Многодетная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семья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это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опора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страны</a:t>
            </a:r>
            <a:endParaRPr sz="2250">
              <a:latin typeface="Microsoft Sans Serif"/>
              <a:cs typeface="Microsoft Sans Serif"/>
            </a:endParaRPr>
          </a:p>
          <a:p>
            <a:pPr marL="435609">
              <a:lnSpc>
                <a:spcPct val="100000"/>
              </a:lnSpc>
              <a:spcBef>
                <a:spcPts val="540"/>
              </a:spcBef>
            </a:pP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Семья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930">
                <a:solidFill>
                  <a:srgbClr val="0D6EA3"/>
                </a:solidFill>
                <a:latin typeface="Microsoft Sans Serif"/>
                <a:cs typeface="Microsoft Sans Serif"/>
              </a:rPr>
              <a:t>—</a:t>
            </a:r>
            <a:r>
              <a:rPr dirty="0" sz="22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это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не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просто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основа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государства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и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общества,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это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духовное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явление,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основа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нравственности</a:t>
            </a:r>
            <a:endParaRPr sz="2250">
              <a:latin typeface="Microsoft Sans Serif"/>
              <a:cs typeface="Microsoft Sans Serif"/>
            </a:endParaRPr>
          </a:p>
          <a:p>
            <a:pPr marL="435609" marR="5080">
              <a:lnSpc>
                <a:spcPct val="120000"/>
              </a:lnSpc>
            </a:pP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семье</a:t>
            </a:r>
            <a:r>
              <a:rPr dirty="0" sz="2250" spc="3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укоренены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наша</a:t>
            </a:r>
            <a:r>
              <a:rPr dirty="0" sz="22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40">
                <a:solidFill>
                  <a:srgbClr val="0D6EA3"/>
                </a:solidFill>
                <a:latin typeface="Microsoft Sans Serif"/>
                <a:cs typeface="Microsoft Sans Serif"/>
              </a:rPr>
              <a:t>культура,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идентичность,</a:t>
            </a:r>
            <a:r>
              <a:rPr dirty="0" sz="22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национальный</a:t>
            </a:r>
            <a:r>
              <a:rPr dirty="0" sz="22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характер.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Семья</a:t>
            </a:r>
            <a:r>
              <a:rPr dirty="0" sz="22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60">
                <a:solidFill>
                  <a:srgbClr val="0D6EA3"/>
                </a:solidFill>
                <a:latin typeface="Microsoft Sans Serif"/>
                <a:cs typeface="Microsoft Sans Serif"/>
              </a:rPr>
              <a:t>учит,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40">
                <a:solidFill>
                  <a:srgbClr val="0D6EA3"/>
                </a:solidFill>
                <a:latin typeface="Microsoft Sans Serif"/>
                <a:cs typeface="Microsoft Sans Serif"/>
              </a:rPr>
              <a:t>воспитывает,</a:t>
            </a:r>
            <a:r>
              <a:rPr dirty="0" sz="22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передает </a:t>
            </a:r>
            <a:r>
              <a:rPr dirty="0" sz="2250" spc="-58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традиции,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знания,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0">
                <a:solidFill>
                  <a:srgbClr val="0D6EA3"/>
                </a:solidFill>
                <a:latin typeface="Microsoft Sans Serif"/>
                <a:cs typeface="Microsoft Sans Serif"/>
              </a:rPr>
              <a:t>том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и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профессиональный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опыт</a:t>
            </a:r>
            <a:endParaRPr sz="2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00679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49675" y="571500"/>
            <a:ext cx="1262539" cy="8707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40023" y="2705100"/>
            <a:ext cx="1600200" cy="160020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1500" y="7029450"/>
            <a:ext cx="14182725" cy="2295525"/>
            <a:chOff x="571500" y="7029450"/>
            <a:chExt cx="14182725" cy="22955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" y="7029450"/>
              <a:ext cx="14182724" cy="2295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150" y="7229475"/>
              <a:ext cx="13204307" cy="190499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00" y="2543175"/>
            <a:ext cx="14182724" cy="18287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8800" y="452120"/>
            <a:ext cx="14278610" cy="17856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5250" spc="-10">
                <a:solidFill>
                  <a:srgbClr val="FFFFFF"/>
                </a:solidFill>
              </a:rPr>
              <a:t>Организационный </a:t>
            </a:r>
            <a:r>
              <a:rPr dirty="0" sz="5250" spc="-35">
                <a:solidFill>
                  <a:srgbClr val="FFFFFF"/>
                </a:solidFill>
              </a:rPr>
              <a:t>комитет </a:t>
            </a:r>
            <a:r>
              <a:rPr dirty="0" sz="5250">
                <a:solidFill>
                  <a:srgbClr val="FFFFFF"/>
                </a:solidFill>
              </a:rPr>
              <a:t>по </a:t>
            </a:r>
            <a:r>
              <a:rPr dirty="0" sz="5250" spc="-10">
                <a:solidFill>
                  <a:srgbClr val="FFFFFF"/>
                </a:solidFill>
              </a:rPr>
              <a:t>проведению </a:t>
            </a:r>
            <a:r>
              <a:rPr dirty="0" sz="5250" spc="-1450">
                <a:solidFill>
                  <a:srgbClr val="FFFFFF"/>
                </a:solidFill>
              </a:rPr>
              <a:t> </a:t>
            </a:r>
            <a:r>
              <a:rPr dirty="0" sz="5250" spc="-90">
                <a:solidFill>
                  <a:srgbClr val="FFFFFF"/>
                </a:solidFill>
              </a:rPr>
              <a:t>Года</a:t>
            </a:r>
            <a:r>
              <a:rPr dirty="0" sz="5250" spc="-20">
                <a:solidFill>
                  <a:srgbClr val="FFFFFF"/>
                </a:solidFill>
              </a:rPr>
              <a:t> семьи</a:t>
            </a:r>
            <a:r>
              <a:rPr dirty="0" sz="5250" spc="-15">
                <a:solidFill>
                  <a:srgbClr val="FFFFFF"/>
                </a:solidFill>
              </a:rPr>
              <a:t> </a:t>
            </a:r>
            <a:r>
              <a:rPr dirty="0" sz="5250">
                <a:solidFill>
                  <a:srgbClr val="FFFFFF"/>
                </a:solidFill>
              </a:rPr>
              <a:t>в</a:t>
            </a:r>
            <a:r>
              <a:rPr dirty="0" sz="5250" spc="-20">
                <a:solidFill>
                  <a:srgbClr val="FFFFFF"/>
                </a:solidFill>
              </a:rPr>
              <a:t> </a:t>
            </a:r>
            <a:r>
              <a:rPr dirty="0" sz="5250" spc="-40">
                <a:solidFill>
                  <a:srgbClr val="FFFFFF"/>
                </a:solidFill>
              </a:rPr>
              <a:t>России</a:t>
            </a:r>
            <a:r>
              <a:rPr dirty="0" sz="5250" spc="-10">
                <a:solidFill>
                  <a:srgbClr val="FFFFFF"/>
                </a:solidFill>
              </a:rPr>
              <a:t> </a:t>
            </a:r>
            <a:r>
              <a:rPr dirty="0" sz="5250">
                <a:solidFill>
                  <a:srgbClr val="FFFFFF"/>
                </a:solidFill>
              </a:rPr>
              <a:t>в</a:t>
            </a:r>
            <a:r>
              <a:rPr dirty="0" sz="5250" spc="-20">
                <a:solidFill>
                  <a:srgbClr val="FFFFFF"/>
                </a:solidFill>
              </a:rPr>
              <a:t> </a:t>
            </a:r>
            <a:r>
              <a:rPr dirty="0" sz="5250" spc="-5">
                <a:solidFill>
                  <a:srgbClr val="FFFFFF"/>
                </a:solidFill>
              </a:rPr>
              <a:t>2024</a:t>
            </a:r>
            <a:r>
              <a:rPr dirty="0" sz="5250" spc="-10">
                <a:solidFill>
                  <a:srgbClr val="FFFFFF"/>
                </a:solidFill>
              </a:rPr>
              <a:t> </a:t>
            </a:r>
            <a:r>
              <a:rPr dirty="0" sz="5250" spc="-25">
                <a:solidFill>
                  <a:srgbClr val="FFFFFF"/>
                </a:solidFill>
              </a:rPr>
              <a:t>году</a:t>
            </a:r>
            <a:endParaRPr sz="5250"/>
          </a:p>
        </p:txBody>
      </p:sp>
      <p:sp>
        <p:nvSpPr>
          <p:cNvPr id="10" name="object 10"/>
          <p:cNvSpPr txBox="1"/>
          <p:nvPr/>
        </p:nvSpPr>
        <p:spPr>
          <a:xfrm>
            <a:off x="2491184" y="7542910"/>
            <a:ext cx="3368040" cy="1383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700" spc="-30">
                <a:solidFill>
                  <a:srgbClr val="FFFFFF"/>
                </a:solidFill>
                <a:latin typeface="Microsoft Sans Serif"/>
                <a:cs typeface="Microsoft Sans Serif"/>
              </a:rPr>
              <a:t>Председатель </a:t>
            </a:r>
            <a:r>
              <a:rPr dirty="0" sz="27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3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организационного </a:t>
            </a:r>
            <a:r>
              <a:rPr dirty="0" sz="27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0">
                <a:solidFill>
                  <a:srgbClr val="FFFFFF"/>
                </a:solidFill>
                <a:latin typeface="Microsoft Sans Serif"/>
                <a:cs typeface="Microsoft Sans Serif"/>
              </a:rPr>
              <a:t>комитета</a:t>
            </a:r>
            <a:r>
              <a:rPr dirty="0" sz="27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80">
                <a:solidFill>
                  <a:srgbClr val="FFFFFF"/>
                </a:solidFill>
                <a:latin typeface="Microsoft Sans Serif"/>
                <a:cs typeface="Microsoft Sans Serif"/>
              </a:rPr>
              <a:t>Года</a:t>
            </a:r>
            <a:r>
              <a:rPr dirty="0" sz="27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Microsoft Sans Serif"/>
                <a:cs typeface="Microsoft Sans Serif"/>
              </a:rPr>
              <a:t>семьи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48282" y="7374890"/>
            <a:ext cx="4220210" cy="1611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19150">
              <a:lnSpc>
                <a:spcPct val="110000"/>
              </a:lnSpc>
              <a:spcBef>
                <a:spcPts val="100"/>
              </a:spcBef>
            </a:pPr>
            <a:r>
              <a:rPr dirty="0" sz="3000" spc="-45" b="1">
                <a:solidFill>
                  <a:srgbClr val="FFFFFF"/>
                </a:solidFill>
                <a:latin typeface="Arial"/>
                <a:cs typeface="Arial"/>
              </a:rPr>
              <a:t>Голикова </a:t>
            </a:r>
            <a:r>
              <a:rPr dirty="0" sz="3000" spc="-15" b="1">
                <a:solidFill>
                  <a:srgbClr val="FFFFFF"/>
                </a:solidFill>
                <a:latin typeface="Arial"/>
                <a:cs typeface="Arial"/>
              </a:rPr>
              <a:t>Татьяна </a:t>
            </a:r>
            <a:r>
              <a:rPr dirty="0" sz="3000" spc="-81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5" b="1">
                <a:solidFill>
                  <a:srgbClr val="FFFFFF"/>
                </a:solidFill>
                <a:latin typeface="Arial"/>
                <a:cs typeface="Arial"/>
              </a:rPr>
              <a:t>Алексеевна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FFFFFF"/>
                </a:solidFill>
                <a:latin typeface="Microsoft Sans Serif"/>
                <a:cs typeface="Microsoft Sans Serif"/>
              </a:rPr>
              <a:t>Заместитель</a:t>
            </a:r>
            <a:r>
              <a:rPr dirty="0" sz="18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Microsoft Sans Serif"/>
                <a:cs typeface="Microsoft Sans Serif"/>
              </a:rPr>
              <a:t>Председателя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800" spc="-5">
                <a:solidFill>
                  <a:srgbClr val="FFFFFF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8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8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6450" y="2905759"/>
            <a:ext cx="13701394" cy="3370579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3000" spc="-45">
                <a:solidFill>
                  <a:srgbClr val="00679D"/>
                </a:solidFill>
                <a:latin typeface="Microsoft Sans Serif"/>
                <a:cs typeface="Microsoft Sans Serif"/>
              </a:rPr>
              <a:t>Создан</a:t>
            </a:r>
            <a:r>
              <a:rPr dirty="0" sz="3000" spc="40">
                <a:solidFill>
                  <a:srgbClr val="00679D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00679D"/>
                </a:solidFill>
                <a:latin typeface="Microsoft Sans Serif"/>
                <a:cs typeface="Microsoft Sans Serif"/>
              </a:rPr>
              <a:t>распоряжением</a:t>
            </a:r>
            <a:r>
              <a:rPr dirty="0" sz="3000" spc="45">
                <a:solidFill>
                  <a:srgbClr val="00679D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00679D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3000" spc="45">
                <a:solidFill>
                  <a:srgbClr val="00679D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5">
                <a:solidFill>
                  <a:srgbClr val="00679D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3000" spc="45">
                <a:solidFill>
                  <a:srgbClr val="00679D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45">
                <a:solidFill>
                  <a:srgbClr val="00679D"/>
                </a:solidFill>
                <a:latin typeface="Microsoft Sans Serif"/>
                <a:cs typeface="Microsoft Sans Serif"/>
              </a:rPr>
              <a:t>Федерации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3000" spc="-40" b="1">
                <a:solidFill>
                  <a:srgbClr val="FF6699"/>
                </a:solidFill>
                <a:latin typeface="Arial"/>
                <a:cs typeface="Arial"/>
              </a:rPr>
              <a:t>от</a:t>
            </a:r>
            <a:r>
              <a:rPr dirty="0" sz="3000" spc="-25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FF6699"/>
                </a:solidFill>
                <a:latin typeface="Arial"/>
                <a:cs typeface="Arial"/>
              </a:rPr>
              <a:t>23</a:t>
            </a:r>
            <a:r>
              <a:rPr dirty="0" sz="3000" spc="-2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6699"/>
                </a:solidFill>
                <a:latin typeface="Arial"/>
                <a:cs typeface="Arial"/>
              </a:rPr>
              <a:t>декабря</a:t>
            </a:r>
            <a:r>
              <a:rPr dirty="0" sz="3000" spc="-2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FF6699"/>
                </a:solidFill>
                <a:latin typeface="Arial"/>
                <a:cs typeface="Arial"/>
              </a:rPr>
              <a:t>2023</a:t>
            </a:r>
            <a:r>
              <a:rPr dirty="0" sz="3000" spc="-2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155" b="1">
                <a:solidFill>
                  <a:srgbClr val="FF6699"/>
                </a:solidFill>
                <a:latin typeface="Arial"/>
                <a:cs typeface="Arial"/>
              </a:rPr>
              <a:t>г.</a:t>
            </a:r>
            <a:r>
              <a:rPr dirty="0" sz="3000" spc="-20" b="1">
                <a:solidFill>
                  <a:srgbClr val="FF6699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FF6699"/>
                </a:solidFill>
                <a:latin typeface="Arial"/>
                <a:cs typeface="Arial"/>
              </a:rPr>
              <a:t>№3842-р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90700"/>
              </a:lnSpc>
            </a:pP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dirty="0" sz="3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70">
                <a:solidFill>
                  <a:srgbClr val="FFFFFF"/>
                </a:solidFill>
                <a:latin typeface="Microsoft Sans Serif"/>
                <a:cs typeface="Microsoft Sans Serif"/>
              </a:rPr>
              <a:t>орг</a:t>
            </a:r>
            <a:r>
              <a:rPr dirty="0" sz="3000" spc="-35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dirty="0" sz="3000" spc="-30">
                <a:solidFill>
                  <a:srgbClr val="FFFFFF"/>
                </a:solidFill>
                <a:latin typeface="Microsoft Sans Serif"/>
                <a:cs typeface="Microsoft Sans Serif"/>
              </a:rPr>
              <a:t>оми</a:t>
            </a:r>
            <a:r>
              <a:rPr dirty="0" sz="3000" spc="-55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dirty="0" sz="3000" spc="-10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5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ошл</a:t>
            </a:r>
            <a:r>
              <a:rPr dirty="0" sz="3000" spc="5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3000" spc="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-5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dirty="0" sz="450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dirty="0" sz="4500" spc="-3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dirty="0" sz="3000" spc="-5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ср</a:t>
            </a:r>
            <a:r>
              <a:rPr dirty="0" sz="3000" spc="-65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dirty="0" sz="3000" spc="-5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6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dirty="0" sz="3000" spc="-65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dirty="0" sz="3000" spc="-35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dirty="0" sz="3000" spc="-5">
                <a:solidFill>
                  <a:srgbClr val="FFFFFF"/>
                </a:solidFill>
                <a:latin typeface="Microsoft Sans Serif"/>
                <a:cs typeface="Microsoft Sans Serif"/>
              </a:rPr>
              <a:t>оры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Microsoft Sans Serif"/>
                <a:cs typeface="Microsoft Sans Serif"/>
              </a:rPr>
              <a:t>министры</a:t>
            </a:r>
            <a:r>
              <a:rPr dirty="0" sz="3000" spc="-5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5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dirty="0" sz="3000" spc="-95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dirty="0" sz="3000" spc="-65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dirty="0" sz="3000" spc="-5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dirty="0" sz="3000" spc="-35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dirty="0" sz="3000" spc="-65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dirty="0" sz="3000" spc="-5">
                <a:solidFill>
                  <a:srgbClr val="FFFFFF"/>
                </a:solidFill>
                <a:latin typeface="Microsoft Sans Serif"/>
                <a:cs typeface="Microsoft Sans Serif"/>
              </a:rPr>
              <a:t>ди</a:t>
            </a:r>
            <a:r>
              <a:rPr dirty="0" sz="3000" spc="-35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dirty="0" sz="3000" spc="-10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dirty="0" sz="3000" spc="5">
                <a:solidFill>
                  <a:srgbClr val="FFFFFF"/>
                </a:solidFill>
                <a:latin typeface="Microsoft Sans Serif"/>
                <a:cs typeface="Microsoft Sans Serif"/>
              </a:rPr>
              <a:t>ли  </a:t>
            </a:r>
            <a:r>
              <a:rPr dirty="0" sz="3000" spc="-3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субъектов,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Microsoft Sans Serif"/>
                <a:cs typeface="Microsoft Sans Serif"/>
              </a:rPr>
              <a:t>главы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Microsoft Sans Serif"/>
                <a:cs typeface="Microsoft Sans Serif"/>
              </a:rPr>
              <a:t>профильных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Microsoft Sans Serif"/>
                <a:cs typeface="Microsoft Sans Serif"/>
              </a:rPr>
              <a:t>ведомств,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общественные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50">
                <a:solidFill>
                  <a:srgbClr val="FFFFFF"/>
                </a:solidFill>
                <a:latin typeface="Microsoft Sans Serif"/>
                <a:cs typeface="Microsoft Sans Serif"/>
              </a:rPr>
              <a:t>культурные </a:t>
            </a:r>
            <a:r>
              <a:rPr dirty="0" sz="3000" spc="-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Microsoft Sans Serif"/>
                <a:cs typeface="Microsoft Sans Serif"/>
              </a:rPr>
              <a:t>деятели</a:t>
            </a:r>
            <a:r>
              <a:rPr dirty="0" sz="3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FFFFFF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FFFFFF"/>
                </a:solidFill>
                <a:latin typeface="Microsoft Sans Serif"/>
                <a:cs typeface="Microsoft Sans Serif"/>
              </a:rPr>
              <a:t>многие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Microsoft Sans Serif"/>
                <a:cs typeface="Microsoft Sans Serif"/>
              </a:rPr>
              <a:t>другие.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00" y="2314575"/>
            <a:ext cx="5381625" cy="6276975"/>
            <a:chOff x="571500" y="2314575"/>
            <a:chExt cx="5381625" cy="6276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2314575"/>
              <a:ext cx="5381624" cy="6276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743200"/>
              <a:ext cx="4533899" cy="45338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49675" y="571500"/>
            <a:ext cx="1262539" cy="8707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7000" y="2314575"/>
            <a:ext cx="5340324" cy="75437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975" y="2743200"/>
            <a:ext cx="4631753" cy="45338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44400" y="4905375"/>
            <a:ext cx="2457449" cy="245744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8800" y="522605"/>
            <a:ext cx="13907135" cy="1111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План</a:t>
            </a:r>
            <a:r>
              <a:rPr dirty="0" spc="-25"/>
              <a:t> </a:t>
            </a:r>
            <a:r>
              <a:rPr dirty="0"/>
              <a:t>мероприятий</a:t>
            </a:r>
            <a:r>
              <a:rPr dirty="0" spc="-25"/>
              <a:t> </a:t>
            </a:r>
            <a:r>
              <a:rPr dirty="0" spc="-105"/>
              <a:t>Года</a:t>
            </a:r>
            <a:r>
              <a:rPr dirty="0" spc="-20"/>
              <a:t> </a:t>
            </a:r>
            <a:r>
              <a:rPr dirty="0" spc="-15"/>
              <a:t>семьи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4319" y="7721600"/>
            <a:ext cx="377126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5" b="1">
                <a:solidFill>
                  <a:srgbClr val="FFFFFF"/>
                </a:solidFill>
                <a:latin typeface="Arial"/>
                <a:cs typeface="Arial"/>
              </a:rPr>
              <a:t>семья2024.рф/Plan-meropriyatiy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22200" y="2991408"/>
            <a:ext cx="4211320" cy="178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95"/>
              </a:spcBef>
            </a:pPr>
            <a:r>
              <a:rPr dirty="0" sz="2600" spc="10" b="1">
                <a:solidFill>
                  <a:srgbClr val="0D6EA3"/>
                </a:solidFill>
                <a:latin typeface="Arial"/>
                <a:cs typeface="Arial"/>
              </a:rPr>
              <a:t>Федеральный </a:t>
            </a:r>
            <a:r>
              <a:rPr dirty="0" sz="2600" spc="15" b="1">
                <a:solidFill>
                  <a:srgbClr val="0D6EA3"/>
                </a:solidFill>
                <a:latin typeface="Arial"/>
                <a:cs typeface="Arial"/>
              </a:rPr>
              <a:t>план </a:t>
            </a:r>
            <a:r>
              <a:rPr dirty="0" sz="2600" spc="2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600" spc="10" b="1">
                <a:solidFill>
                  <a:srgbClr val="0D6EA3"/>
                </a:solidFill>
                <a:latin typeface="Arial"/>
                <a:cs typeface="Arial"/>
              </a:rPr>
              <a:t>мероприятий</a:t>
            </a:r>
            <a:r>
              <a:rPr dirty="0" sz="26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600" spc="-35" b="1">
                <a:solidFill>
                  <a:srgbClr val="0D6EA3"/>
                </a:solidFill>
                <a:latin typeface="Arial"/>
                <a:cs typeface="Arial"/>
              </a:rPr>
              <a:t>Года</a:t>
            </a:r>
            <a:r>
              <a:rPr dirty="0" sz="2600" spc="-25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D6EA3"/>
                </a:solidFill>
                <a:latin typeface="Arial"/>
                <a:cs typeface="Arial"/>
              </a:rPr>
              <a:t>семьи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600" spc="10">
                <a:solidFill>
                  <a:srgbClr val="0D6EA3"/>
                </a:solidFill>
                <a:latin typeface="Microsoft Sans Serif"/>
                <a:cs typeface="Microsoft Sans Serif"/>
              </a:rPr>
              <a:t>«26» </a:t>
            </a:r>
            <a:r>
              <a:rPr dirty="0" sz="2600" spc="-10">
                <a:solidFill>
                  <a:srgbClr val="0D6EA3"/>
                </a:solidFill>
                <a:latin typeface="Microsoft Sans Serif"/>
                <a:cs typeface="Microsoft Sans Serif"/>
              </a:rPr>
              <a:t>декабря</a:t>
            </a:r>
            <a:r>
              <a:rPr dirty="0" sz="2600" spc="10">
                <a:solidFill>
                  <a:srgbClr val="0D6EA3"/>
                </a:solidFill>
                <a:latin typeface="Microsoft Sans Serif"/>
                <a:cs typeface="Microsoft Sans Serif"/>
              </a:rPr>
              <a:t> 2023 </a:t>
            </a:r>
            <a:r>
              <a:rPr dirty="0" sz="2600" spc="-180">
                <a:solidFill>
                  <a:srgbClr val="0D6EA3"/>
                </a:solidFill>
                <a:latin typeface="Microsoft Sans Serif"/>
                <a:cs typeface="Microsoft Sans Serif"/>
              </a:rPr>
              <a:t>г.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2600" spc="220">
                <a:solidFill>
                  <a:srgbClr val="0D6EA3"/>
                </a:solidFill>
                <a:latin typeface="Microsoft Sans Serif"/>
                <a:cs typeface="Microsoft Sans Serif"/>
              </a:rPr>
              <a:t>№</a:t>
            </a:r>
            <a:r>
              <a:rPr dirty="0" sz="2600" spc="-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D6EA3"/>
                </a:solidFill>
                <a:latin typeface="Microsoft Sans Serif"/>
                <a:cs typeface="Microsoft Sans Serif"/>
              </a:rPr>
              <a:t>21515-П45-ТГ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522605"/>
            <a:ext cx="8823325" cy="1111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5"/>
              <a:t>Целевая</a:t>
            </a:r>
            <a:r>
              <a:rPr dirty="0" spc="-70"/>
              <a:t> </a:t>
            </a:r>
            <a:r>
              <a:rPr dirty="0" spc="-25"/>
              <a:t>аудитория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1500" y="2441749"/>
            <a:ext cx="13813155" cy="7407275"/>
            <a:chOff x="571500" y="2441749"/>
            <a:chExt cx="13813155" cy="74072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7705799"/>
              <a:ext cx="11035522" cy="21393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10625" y="7191375"/>
              <a:ext cx="2619374" cy="26574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025" y="5052157"/>
              <a:ext cx="11035522" cy="21393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30745" y="2441749"/>
              <a:ext cx="2553890" cy="74033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1950" y="4610100"/>
              <a:ext cx="4343399" cy="258127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71500" y="2047875"/>
            <a:ext cx="11071860" cy="2465705"/>
            <a:chOff x="571500" y="2047875"/>
            <a:chExt cx="11071860" cy="246570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500" y="2373678"/>
              <a:ext cx="11035522" cy="21393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5192" y="2047875"/>
              <a:ext cx="3657599" cy="246219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06450" y="8016003"/>
            <a:ext cx="6626859" cy="153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3000" spc="-40">
                <a:solidFill>
                  <a:srgbClr val="FFFFFF"/>
                </a:solidFill>
                <a:latin typeface="Microsoft Sans Serif"/>
                <a:cs typeface="Microsoft Sans Serif"/>
              </a:rPr>
              <a:t>Работодатели,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40">
                <a:solidFill>
                  <a:srgbClr val="FFFFFF"/>
                </a:solidFill>
                <a:latin typeface="Microsoft Sans Serif"/>
                <a:cs typeface="Microsoft Sans Serif"/>
              </a:rPr>
              <a:t>сотрудники,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Microsoft Sans Serif"/>
                <a:cs typeface="Microsoft Sans Serif"/>
              </a:rPr>
              <a:t>бизнес, </a:t>
            </a:r>
            <a:r>
              <a:rPr dirty="0" sz="30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корпорации,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FFFFFF"/>
                </a:solidFill>
                <a:latin typeface="Microsoft Sans Serif"/>
                <a:cs typeface="Microsoft Sans Serif"/>
              </a:rPr>
              <a:t>блогеры,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общественные </a:t>
            </a:r>
            <a:r>
              <a:rPr dirty="0" sz="3000" spc="-7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 sz="3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50">
                <a:solidFill>
                  <a:srgbClr val="FFFFFF"/>
                </a:solidFill>
                <a:latin typeface="Microsoft Sans Serif"/>
                <a:cs typeface="Microsoft Sans Serif"/>
              </a:rPr>
              <a:t>культурные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Microsoft Sans Serif"/>
                <a:cs typeface="Microsoft Sans Serif"/>
              </a:rPr>
              <a:t>деятели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95657" y="5469977"/>
            <a:ext cx="306197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290"/>
              </a:lnSpc>
              <a:spcBef>
                <a:spcPts val="100"/>
              </a:spcBef>
            </a:pPr>
            <a:r>
              <a:rPr dirty="0" sz="3000" b="1">
                <a:solidFill>
                  <a:srgbClr val="0D6EA3"/>
                </a:solidFill>
                <a:latin typeface="Arial"/>
                <a:cs typeface="Arial"/>
              </a:rPr>
              <a:t>нас</a:t>
            </a:r>
            <a:r>
              <a:rPr dirty="0" sz="3000" spc="-30" b="1">
                <a:solidFill>
                  <a:srgbClr val="0D6EA3"/>
                </a:solidFill>
                <a:latin typeface="Arial"/>
                <a:cs typeface="Arial"/>
              </a:rPr>
              <a:t> </a:t>
            </a:r>
            <a:r>
              <a:rPr dirty="0" sz="3750" b="1">
                <a:solidFill>
                  <a:srgbClr val="F06199"/>
                </a:solidFill>
                <a:latin typeface="Arial"/>
                <a:cs typeface="Arial"/>
              </a:rPr>
              <a:t>&gt;</a:t>
            </a:r>
            <a:r>
              <a:rPr dirty="0" sz="3750" spc="-45" b="1">
                <a:solidFill>
                  <a:srgbClr val="F06199"/>
                </a:solidFill>
                <a:latin typeface="Arial"/>
                <a:cs typeface="Arial"/>
              </a:rPr>
              <a:t> </a:t>
            </a:r>
            <a:r>
              <a:rPr dirty="0" sz="3750" spc="-5" b="1">
                <a:solidFill>
                  <a:srgbClr val="F06199"/>
                </a:solidFill>
                <a:latin typeface="Arial"/>
                <a:cs typeface="Arial"/>
              </a:rPr>
              <a:t>146</a:t>
            </a:r>
            <a:r>
              <a:rPr dirty="0" sz="3750" spc="-40" b="1">
                <a:solidFill>
                  <a:srgbClr val="F06199"/>
                </a:solidFill>
                <a:latin typeface="Arial"/>
                <a:cs typeface="Arial"/>
              </a:rPr>
              <a:t> </a:t>
            </a:r>
            <a:r>
              <a:rPr dirty="0" sz="3750" spc="-5" b="1">
                <a:solidFill>
                  <a:srgbClr val="F06199"/>
                </a:solidFill>
                <a:latin typeface="Arial"/>
                <a:cs typeface="Arial"/>
              </a:rPr>
              <a:t>млн</a:t>
            </a:r>
            <a:endParaRPr sz="3750">
              <a:latin typeface="Arial"/>
              <a:cs typeface="Arial"/>
            </a:endParaRPr>
          </a:p>
          <a:p>
            <a:pPr marL="12700">
              <a:lnSpc>
                <a:spcPts val="3390"/>
              </a:lnSpc>
            </a:pPr>
            <a:r>
              <a:rPr dirty="0" sz="3000" spc="-20" b="1">
                <a:solidFill>
                  <a:srgbClr val="0D6EA3"/>
                </a:solidFill>
                <a:latin typeface="Arial"/>
                <a:cs typeface="Arial"/>
              </a:rPr>
              <a:t>человек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6450" y="2918140"/>
            <a:ext cx="694626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3000" spc="-80">
                <a:solidFill>
                  <a:srgbClr val="FFFFFF"/>
                </a:solidFill>
                <a:latin typeface="Microsoft Sans Serif"/>
                <a:cs typeface="Microsoft Sans Serif"/>
              </a:rPr>
              <a:t>Дети,</a:t>
            </a:r>
            <a:r>
              <a:rPr dirty="0" sz="30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5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подростки,</a:t>
            </a:r>
            <a:r>
              <a:rPr dirty="0" sz="30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45">
                <a:solidFill>
                  <a:srgbClr val="FFFFFF"/>
                </a:solidFill>
                <a:latin typeface="Microsoft Sans Serif"/>
                <a:cs typeface="Microsoft Sans Serif"/>
              </a:rPr>
              <a:t>школьники,</a:t>
            </a:r>
            <a:r>
              <a:rPr dirty="0" sz="30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Microsoft Sans Serif"/>
                <a:cs typeface="Microsoft Sans Serif"/>
              </a:rPr>
              <a:t>студенты, </a:t>
            </a:r>
            <a:r>
              <a:rPr dirty="0" sz="3000" spc="-7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4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молодежь,</a:t>
            </a:r>
            <a:r>
              <a:rPr dirty="0" sz="30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Microsoft Sans Serif"/>
                <a:cs typeface="Microsoft Sans Serif"/>
              </a:rPr>
              <a:t>молодые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Microsoft Sans Serif"/>
                <a:cs typeface="Microsoft Sans Serif"/>
              </a:rPr>
              <a:t>пары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975" y="5256315"/>
            <a:ext cx="7928609" cy="153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3000" spc="-4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Родители,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Microsoft Sans Serif"/>
                <a:cs typeface="Microsoft Sans Serif"/>
              </a:rPr>
              <a:t>семьи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FFFFFF"/>
                </a:solidFill>
                <a:latin typeface="Microsoft Sans Serif"/>
                <a:cs typeface="Microsoft Sans Serif"/>
              </a:rPr>
              <a:t>1–2</a:t>
            </a:r>
            <a:r>
              <a:rPr dirty="0" sz="3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0">
                <a:solidFill>
                  <a:srgbClr val="FFFFFF"/>
                </a:solidFill>
                <a:latin typeface="Microsoft Sans Serif"/>
                <a:cs typeface="Microsoft Sans Serif"/>
              </a:rPr>
              <a:t>детьми,</a:t>
            </a:r>
            <a:r>
              <a:rPr dirty="0" sz="3000" spc="6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40">
                <a:solidFill>
                  <a:srgbClr val="FFFFFF"/>
                </a:solidFill>
                <a:latin typeface="Microsoft Sans Serif"/>
                <a:cs typeface="Microsoft Sans Serif"/>
              </a:rPr>
              <a:t>многодетные </a:t>
            </a:r>
            <a:r>
              <a:rPr dirty="0" sz="3000" spc="-78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Microsoft Sans Serif"/>
                <a:cs typeface="Microsoft Sans Serif"/>
              </a:rPr>
              <a:t>семьи,</a:t>
            </a:r>
            <a:r>
              <a:rPr dirty="0" sz="3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5">
                <a:solidFill>
                  <a:srgbClr val="FFFFFF"/>
                </a:solidFill>
                <a:latin typeface="Microsoft Sans Serif"/>
                <a:cs typeface="Microsoft Sans Serif"/>
              </a:rPr>
              <a:t>мамы,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Microsoft Sans Serif"/>
                <a:cs typeface="Microsoft Sans Serif"/>
              </a:rPr>
              <a:t>папы,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40">
                <a:solidFill>
                  <a:srgbClr val="FFFFFF"/>
                </a:solidFill>
                <a:latin typeface="Microsoft Sans Serif"/>
                <a:cs typeface="Microsoft Sans Serif"/>
              </a:rPr>
              <a:t>одинокие</a:t>
            </a:r>
            <a:r>
              <a:rPr dirty="0" sz="3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родители, </a:t>
            </a:r>
            <a:r>
              <a:rPr dirty="0" sz="3000" spc="-20">
                <a:solidFill>
                  <a:srgbClr val="FFFFFF"/>
                </a:solidFill>
                <a:latin typeface="Microsoft Sans Serif"/>
                <a:cs typeface="Microsoft Sans Serif"/>
              </a:rPr>
              <a:t> семьи</a:t>
            </a:r>
            <a:r>
              <a:rPr dirty="0" sz="3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35">
                <a:solidFill>
                  <a:srgbClr val="FFFFFF"/>
                </a:solidFill>
                <a:latin typeface="Microsoft Sans Serif"/>
                <a:cs typeface="Microsoft Sans Serif"/>
              </a:rPr>
              <a:t>детьми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dirty="0" sz="3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Microsoft Sans Serif"/>
                <a:cs typeface="Microsoft Sans Serif"/>
              </a:rPr>
              <a:t>инвалидностью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05625" y="1571625"/>
            <a:ext cx="11382375" cy="8715375"/>
            <a:chOff x="6905625" y="1571625"/>
            <a:chExt cx="11382375" cy="8715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8225" y="1571625"/>
              <a:ext cx="9629774" cy="87153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5625" y="5372100"/>
              <a:ext cx="7832413" cy="49148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400" y="2505075"/>
              <a:ext cx="3417663" cy="47726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74132" y="6720455"/>
              <a:ext cx="4725104" cy="35665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78150" y="4429125"/>
              <a:ext cx="1682091" cy="21127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8800" y="522605"/>
            <a:ext cx="10867390" cy="11112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20"/>
              <a:t>Что</a:t>
            </a:r>
            <a:r>
              <a:rPr dirty="0" spc="-30"/>
              <a:t> </a:t>
            </a:r>
            <a:r>
              <a:rPr dirty="0" spc="-10"/>
              <a:t>делаем</a:t>
            </a:r>
            <a:r>
              <a:rPr dirty="0" spc="-25"/>
              <a:t> </a:t>
            </a:r>
            <a:r>
              <a:rPr dirty="0" spc="15"/>
              <a:t>в</a:t>
            </a:r>
            <a:r>
              <a:rPr dirty="0" spc="-25"/>
              <a:t> </a:t>
            </a:r>
            <a:r>
              <a:rPr dirty="0" spc="-140"/>
              <a:t>Год</a:t>
            </a:r>
            <a:r>
              <a:rPr dirty="0" spc="-25"/>
              <a:t> </a:t>
            </a:r>
            <a:r>
              <a:rPr dirty="0" spc="-15"/>
              <a:t>семьи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99" y="2609850"/>
            <a:ext cx="324388" cy="3349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99" y="3476625"/>
            <a:ext cx="324388" cy="3349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99" y="4267200"/>
            <a:ext cx="324388" cy="33499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99" y="4714875"/>
            <a:ext cx="324388" cy="33499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99" y="5219700"/>
            <a:ext cx="324388" cy="33499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99" y="5667375"/>
            <a:ext cx="324388" cy="33499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99" y="6477000"/>
            <a:ext cx="324388" cy="33499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99" y="7258050"/>
            <a:ext cx="324388" cy="33499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54100" y="2506853"/>
            <a:ext cx="8014334" cy="508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65680">
              <a:lnSpc>
                <a:spcPct val="123000"/>
              </a:lnSpc>
              <a:spcBef>
                <a:spcPts val="100"/>
              </a:spcBef>
            </a:pP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Информируем</a:t>
            </a:r>
            <a:r>
              <a:rPr dirty="0" sz="225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о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ценностях,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0">
                <a:solidFill>
                  <a:srgbClr val="0D6EA3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2250" spc="1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0">
                <a:solidFill>
                  <a:srgbClr val="0D6EA3"/>
                </a:solidFill>
                <a:latin typeface="Microsoft Sans Serif"/>
                <a:cs typeface="Microsoft Sans Serif"/>
              </a:rPr>
              <a:t>лежат </a:t>
            </a:r>
            <a:r>
              <a:rPr dirty="0" sz="2250" spc="-58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основе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семьи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и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45">
                <a:solidFill>
                  <a:srgbClr val="0D6EA3"/>
                </a:solidFill>
                <a:latin typeface="Microsoft Sans Serif"/>
                <a:cs typeface="Microsoft Sans Serif"/>
              </a:rPr>
              <a:t>культуры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России</a:t>
            </a:r>
            <a:endParaRPr sz="2250">
              <a:latin typeface="Microsoft Sans Serif"/>
              <a:cs typeface="Microsoft Sans Serif"/>
            </a:endParaRPr>
          </a:p>
          <a:p>
            <a:pPr marL="12700" marR="5080">
              <a:lnSpc>
                <a:spcPct val="123000"/>
              </a:lnSpc>
            </a:pPr>
            <a:r>
              <a:rPr dirty="0" sz="2250" spc="-45">
                <a:solidFill>
                  <a:srgbClr val="0D6EA3"/>
                </a:solidFill>
                <a:latin typeface="Microsoft Sans Serif"/>
                <a:cs typeface="Microsoft Sans Serif"/>
              </a:rPr>
              <a:t>Формируем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мотивацию </a:t>
            </a:r>
            <a:r>
              <a:rPr dirty="0" sz="2250" spc="-145">
                <a:solidFill>
                  <a:srgbClr val="0D6EA3"/>
                </a:solidFill>
                <a:latin typeface="Microsoft Sans Serif"/>
                <a:cs typeface="Microsoft Sans Serif"/>
              </a:rPr>
              <a:t>к</a:t>
            </a:r>
            <a:r>
              <a:rPr dirty="0" sz="2250" spc="-14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созданию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семьи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и и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информируем </a:t>
            </a:r>
            <a:r>
              <a:rPr dirty="0" sz="2250" spc="-58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о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благоприятных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условиях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5">
                <a:solidFill>
                  <a:srgbClr val="0D6EA3"/>
                </a:solidFill>
                <a:latin typeface="Microsoft Sans Serif"/>
                <a:cs typeface="Microsoft Sans Serif"/>
              </a:rPr>
              <a:t>для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рождения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детей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5">
                <a:solidFill>
                  <a:srgbClr val="0D6EA3"/>
                </a:solidFill>
                <a:latin typeface="Microsoft Sans Serif"/>
                <a:cs typeface="Microsoft Sans Serif"/>
              </a:rPr>
              <a:t>Демонстрируем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вклад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5">
                <a:solidFill>
                  <a:srgbClr val="0D6EA3"/>
                </a:solidFill>
                <a:latin typeface="Microsoft Sans Serif"/>
                <a:cs typeface="Microsoft Sans Serif"/>
              </a:rPr>
              <a:t>каждой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семьи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будущее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страны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Информируем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о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мерах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40">
                <a:solidFill>
                  <a:srgbClr val="0D6EA3"/>
                </a:solidFill>
                <a:latin typeface="Microsoft Sans Serif"/>
                <a:cs typeface="Microsoft Sans Serif"/>
              </a:rPr>
              <a:t>поддержки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семей</a:t>
            </a:r>
            <a:endParaRPr sz="2250">
              <a:latin typeface="Microsoft Sans Serif"/>
              <a:cs typeface="Microsoft Sans Serif"/>
            </a:endParaRPr>
          </a:p>
          <a:p>
            <a:pPr marL="12700" marR="1697355">
              <a:lnSpc>
                <a:spcPct val="123000"/>
              </a:lnSpc>
            </a:pPr>
            <a:r>
              <a:rPr dirty="0" sz="2250" spc="-35">
                <a:solidFill>
                  <a:srgbClr val="0D6EA3"/>
                </a:solidFill>
                <a:latin typeface="Microsoft Sans Serif"/>
                <a:cs typeface="Microsoft Sans Serif"/>
              </a:rPr>
              <a:t>Рассказываем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о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доступных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5">
                <a:solidFill>
                  <a:srgbClr val="0D6EA3"/>
                </a:solidFill>
                <a:latin typeface="Microsoft Sans Serif"/>
                <a:cs typeface="Microsoft Sans Serif"/>
              </a:rPr>
              <a:t>возможностях </a:t>
            </a:r>
            <a:r>
              <a:rPr dirty="0" sz="2250" spc="-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Внедряем</a:t>
            </a:r>
            <a:r>
              <a:rPr dirty="0" sz="2250" spc="5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семейно-ориентированную</a:t>
            </a:r>
            <a:r>
              <a:rPr dirty="0" sz="2250" spc="5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0">
                <a:solidFill>
                  <a:srgbClr val="0D6EA3"/>
                </a:solidFill>
                <a:latin typeface="Microsoft Sans Serif"/>
                <a:cs typeface="Microsoft Sans Serif"/>
              </a:rPr>
              <a:t>политику </a:t>
            </a:r>
            <a:r>
              <a:rPr dirty="0" sz="2250" spc="-58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в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разные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сферы</a:t>
            </a:r>
            <a:r>
              <a:rPr dirty="0" sz="2250" spc="2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45">
                <a:solidFill>
                  <a:srgbClr val="0D6EA3"/>
                </a:solidFill>
                <a:latin typeface="Microsoft Sans Serif"/>
                <a:cs typeface="Microsoft Sans Serif"/>
              </a:rPr>
              <a:t>жизни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общества</a:t>
            </a:r>
            <a:endParaRPr sz="2250">
              <a:latin typeface="Microsoft Sans Serif"/>
              <a:cs typeface="Microsoft Sans Serif"/>
            </a:endParaRPr>
          </a:p>
          <a:p>
            <a:pPr marL="12700" marR="1233170">
              <a:lnSpc>
                <a:spcPct val="123000"/>
              </a:lnSpc>
            </a:pPr>
            <a:r>
              <a:rPr dirty="0" sz="2250" spc="-45">
                <a:solidFill>
                  <a:srgbClr val="0D6EA3"/>
                </a:solidFill>
                <a:latin typeface="Microsoft Sans Serif"/>
                <a:cs typeface="Microsoft Sans Serif"/>
              </a:rPr>
              <a:t>Формируем</a:t>
            </a:r>
            <a:r>
              <a:rPr dirty="0" sz="225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концепцию</a:t>
            </a:r>
            <a:r>
              <a:rPr dirty="0" sz="225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0">
                <a:solidFill>
                  <a:srgbClr val="0D6EA3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2250" spc="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семейной </a:t>
            </a:r>
            <a:r>
              <a:rPr dirty="0" sz="2250" spc="-58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5">
                <a:solidFill>
                  <a:srgbClr val="0D6EA3"/>
                </a:solidFill>
                <a:latin typeface="Microsoft Sans Serif"/>
                <a:cs typeface="Microsoft Sans Serif"/>
              </a:rPr>
              <a:t>и</a:t>
            </a:r>
            <a:r>
              <a:rPr dirty="0" sz="2250" spc="15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демографической</a:t>
            </a:r>
            <a:r>
              <a:rPr dirty="0" sz="2250" spc="2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0">
                <a:solidFill>
                  <a:srgbClr val="0D6EA3"/>
                </a:solidFill>
                <a:latin typeface="Microsoft Sans Serif"/>
                <a:cs typeface="Microsoft Sans Serif"/>
              </a:rPr>
              <a:t>политики</a:t>
            </a:r>
            <a:endParaRPr sz="2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250" spc="-25">
                <a:solidFill>
                  <a:srgbClr val="0D6EA3"/>
                </a:solidFill>
                <a:latin typeface="Microsoft Sans Serif"/>
                <a:cs typeface="Microsoft Sans Serif"/>
              </a:rPr>
              <a:t>Проводим</a:t>
            </a:r>
            <a:r>
              <a:rPr dirty="0" sz="22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0">
                <a:solidFill>
                  <a:srgbClr val="0D6EA3"/>
                </a:solidFill>
                <a:latin typeface="Microsoft Sans Serif"/>
                <a:cs typeface="Microsoft Sans Serif"/>
              </a:rPr>
              <a:t>семейно-ориентированные</a:t>
            </a:r>
            <a:r>
              <a:rPr dirty="0" sz="2250" spc="30">
                <a:solidFill>
                  <a:srgbClr val="0D6EA3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5">
                <a:solidFill>
                  <a:srgbClr val="0D6EA3"/>
                </a:solidFill>
                <a:latin typeface="Microsoft Sans Serif"/>
                <a:cs typeface="Microsoft Sans Serif"/>
              </a:rPr>
              <a:t>мероприятия</a:t>
            </a:r>
            <a:endParaRPr sz="2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Год семьи 2024</dc:title>
  <dcterms:created xsi:type="dcterms:W3CDTF">2024-04-12T04:07:29Z</dcterms:created>
  <dcterms:modified xsi:type="dcterms:W3CDTF">2024-04-12T04:07:29Z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